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433" r:id="rId2"/>
    <p:sldId id="436" r:id="rId3"/>
    <p:sldId id="435" r:id="rId4"/>
    <p:sldId id="438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7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C450-899A-40B5-84DA-FF2E7A0C14A4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0A368-B1F6-4464-826C-69E9F93C3D7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28927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C450-899A-40B5-84DA-FF2E7A0C14A4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0A368-B1F6-4464-826C-69E9F93C3D7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01515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C450-899A-40B5-84DA-FF2E7A0C14A4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0A368-B1F6-4464-826C-69E9F93C3D7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61804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C450-899A-40B5-84DA-FF2E7A0C14A4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0A368-B1F6-4464-826C-69E9F93C3D7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7373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C450-899A-40B5-84DA-FF2E7A0C14A4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0A368-B1F6-4464-826C-69E9F93C3D7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52239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C450-899A-40B5-84DA-FF2E7A0C14A4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0A368-B1F6-4464-826C-69E9F93C3D7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79022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C450-899A-40B5-84DA-FF2E7A0C14A4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0A368-B1F6-4464-826C-69E9F93C3D7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23078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C450-899A-40B5-84DA-FF2E7A0C14A4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0A368-B1F6-4464-826C-69E9F93C3D7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21917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C450-899A-40B5-84DA-FF2E7A0C14A4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0A368-B1F6-4464-826C-69E9F93C3D7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74212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C450-899A-40B5-84DA-FF2E7A0C14A4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0A368-B1F6-4464-826C-69E9F93C3D7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43597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C450-899A-40B5-84DA-FF2E7A0C14A4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0A368-B1F6-4464-826C-69E9F93C3D7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7633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4031C450-899A-40B5-84DA-FF2E7A0C14A4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8FB0A368-B1F6-4464-826C-69E9F93C3D7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513054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18ED94E-8029-2E1F-B4C9-617411221C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294" y="610666"/>
            <a:ext cx="6617368" cy="657809"/>
          </a:xfrm>
        </p:spPr>
        <p:txBody>
          <a:bodyPr>
            <a:noAutofit/>
          </a:bodyPr>
          <a:lstStyle/>
          <a:p>
            <a:pPr algn="l"/>
            <a:r>
              <a:rPr lang="hu-HU" sz="4000" dirty="0"/>
              <a:t>Felszínalatti víztől függő élőhelyek védelme</a:t>
            </a:r>
          </a:p>
        </p:txBody>
      </p:sp>
      <p:pic>
        <p:nvPicPr>
          <p:cNvPr id="7" name="Picture 1" descr="PDF] Review: From multi-scale conceptualization to a classification system  for inland groundwater-dependent ecosystems | Semantic Scholar">
            <a:extLst>
              <a:ext uri="{FF2B5EF4-FFF2-40B4-BE49-F238E27FC236}">
                <a16:creationId xmlns:a16="http://schemas.microsoft.com/office/drawing/2014/main" id="{B87CE369-0288-46FF-A5F9-7D25019EEA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4" t="-2651" r="-1410" b="6264"/>
          <a:stretch/>
        </p:blipFill>
        <p:spPr>
          <a:xfrm>
            <a:off x="5694238" y="29368"/>
            <a:ext cx="6474514" cy="2769240"/>
          </a:xfrm>
          <a:prstGeom prst="rect">
            <a:avLst/>
          </a:prstGeom>
        </p:spPr>
      </p:pic>
      <p:sp>
        <p:nvSpPr>
          <p:cNvPr id="11" name="Cím 1">
            <a:extLst>
              <a:ext uri="{FF2B5EF4-FFF2-40B4-BE49-F238E27FC236}">
                <a16:creationId xmlns:a16="http://schemas.microsoft.com/office/drawing/2014/main" id="{35CA169A-E499-51C7-9A9B-7EB13BCA52F7}"/>
              </a:ext>
            </a:extLst>
          </p:cNvPr>
          <p:cNvSpPr txBox="1">
            <a:spLocks/>
          </p:cNvSpPr>
          <p:nvPr/>
        </p:nvSpPr>
        <p:spPr bwMode="auto">
          <a:xfrm>
            <a:off x="10788401" y="2788669"/>
            <a:ext cx="2243981" cy="290937"/>
          </a:xfrm>
          <a:prstGeom prst="rect">
            <a:avLst/>
          </a:prstGeom>
          <a:noFill/>
        </p:spPr>
        <p:txBody>
          <a:bodyPr lIns="91440" tIns="45720" rIns="91440" bIns="45720" anchor="ctr"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>
            <a:defPPr>
              <a:defRPr lang="hu-HU"/>
            </a:defPPr>
            <a:lvl1pPr marL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457200" indent="-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u-HU" sz="1000" dirty="0">
                <a:latin typeface="+mn-lt"/>
                <a:ea typeface="Tahoma"/>
                <a:cs typeface="Tahoma"/>
              </a:rPr>
              <a:t>(Brown et al., 2007 )</a:t>
            </a:r>
          </a:p>
        </p:txBody>
      </p:sp>
      <p:pic>
        <p:nvPicPr>
          <p:cNvPr id="17" name="Picture 12">
            <a:extLst>
              <a:ext uri="{FF2B5EF4-FFF2-40B4-BE49-F238E27FC236}">
                <a16:creationId xmlns:a16="http://schemas.microsoft.com/office/drawing/2014/main" id="{7B710E8E-350E-C010-8CB0-05B3F88F0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76" y="3443184"/>
            <a:ext cx="4309842" cy="3231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Kép 17">
            <a:extLst>
              <a:ext uri="{FF2B5EF4-FFF2-40B4-BE49-F238E27FC236}">
                <a16:creationId xmlns:a16="http://schemas.microsoft.com/office/drawing/2014/main" id="{6EF2CDEE-3ED8-AD1F-5FE4-3DD6C2401C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403" y="3056326"/>
            <a:ext cx="5546721" cy="3722611"/>
          </a:xfrm>
          <a:prstGeom prst="rect">
            <a:avLst/>
          </a:prstGeom>
        </p:spPr>
      </p:pic>
      <p:sp>
        <p:nvSpPr>
          <p:cNvPr id="19" name="Téglalap 18">
            <a:extLst>
              <a:ext uri="{FF2B5EF4-FFF2-40B4-BE49-F238E27FC236}">
                <a16:creationId xmlns:a16="http://schemas.microsoft.com/office/drawing/2014/main" id="{480AFBB3-8C59-4CD8-0D6C-B7AABBD7DB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52114" y="6571188"/>
            <a:ext cx="2553928" cy="207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0" tIns="34290" rIns="68580" bIns="34290" anchor="t">
            <a:spAutoFit/>
          </a:bodyPr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>
                <a:solidFill>
                  <a:schemeClr val="bg1"/>
                </a:solidFill>
                <a:latin typeface="+mj-lt"/>
              </a:rPr>
              <a:t>(</a:t>
            </a:r>
            <a:r>
              <a:rPr lang="hu-HU" sz="900" dirty="0">
                <a:solidFill>
                  <a:schemeClr val="bg1"/>
                </a:solidFill>
                <a:latin typeface="+mj-lt"/>
              </a:rPr>
              <a:t>Tóth Á. et </a:t>
            </a:r>
            <a:r>
              <a:rPr lang="hu-HU" sz="900" dirty="0" err="1">
                <a:solidFill>
                  <a:schemeClr val="bg1"/>
                </a:solidFill>
                <a:latin typeface="+mj-lt"/>
              </a:rPr>
              <a:t>al</a:t>
            </a:r>
            <a:r>
              <a:rPr lang="hu-HU" sz="900" dirty="0">
                <a:solidFill>
                  <a:schemeClr val="bg1"/>
                </a:solidFill>
                <a:latin typeface="+mj-lt"/>
              </a:rPr>
              <a:t>. 2016 </a:t>
            </a:r>
            <a:r>
              <a:rPr lang="en-US" sz="900" dirty="0">
                <a:solidFill>
                  <a:schemeClr val="bg1"/>
                </a:solidFill>
                <a:latin typeface="+mj-lt"/>
              </a:rPr>
              <a:t>m</a:t>
            </a:r>
            <a:r>
              <a:rPr lang="hu-HU" sz="900" dirty="0" err="1">
                <a:solidFill>
                  <a:schemeClr val="bg1"/>
                </a:solidFill>
                <a:latin typeface="+mj-lt"/>
              </a:rPr>
              <a:t>ódosítva</a:t>
            </a:r>
            <a:r>
              <a:rPr lang="en-US" sz="900" dirty="0">
                <a:solidFill>
                  <a:schemeClr val="bg1"/>
                </a:solidFill>
                <a:latin typeface="+mj-lt"/>
              </a:rPr>
              <a:t> Tóth</a:t>
            </a:r>
            <a:r>
              <a:rPr lang="hu-HU" sz="900" dirty="0">
                <a:solidFill>
                  <a:schemeClr val="bg1"/>
                </a:solidFill>
                <a:latin typeface="+mj-lt"/>
              </a:rPr>
              <a:t> J. </a:t>
            </a:r>
            <a:r>
              <a:rPr lang="en-US" sz="900" dirty="0">
                <a:solidFill>
                  <a:schemeClr val="bg1"/>
                </a:solidFill>
                <a:latin typeface="+mj-lt"/>
              </a:rPr>
              <a:t>1999</a:t>
            </a:r>
            <a:r>
              <a:rPr lang="hu-HU" sz="900" dirty="0">
                <a:solidFill>
                  <a:schemeClr val="bg1"/>
                </a:solidFill>
                <a:latin typeface="+mj-lt"/>
              </a:rPr>
              <a:t> után</a:t>
            </a:r>
            <a:r>
              <a:rPr lang="en-US" sz="900" dirty="0">
                <a:solidFill>
                  <a:schemeClr val="bg1"/>
                </a:solidFill>
                <a:latin typeface="+mj-lt"/>
              </a:rPr>
              <a:t>)</a:t>
            </a:r>
          </a:p>
        </p:txBody>
      </p:sp>
      <p:sp>
        <p:nvSpPr>
          <p:cNvPr id="22" name="Alcím 2">
            <a:extLst>
              <a:ext uri="{FF2B5EF4-FFF2-40B4-BE49-F238E27FC236}">
                <a16:creationId xmlns:a16="http://schemas.microsoft.com/office/drawing/2014/main" id="{BE7F6FB7-487B-B7A9-F666-886A3B1EAC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657" y="1423906"/>
            <a:ext cx="5126457" cy="1655700"/>
          </a:xfr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hu-HU" sz="1600" b="1" dirty="0"/>
              <a:t>Gazdag élővilág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hu-HU" sz="1600" b="1" dirty="0"/>
              <a:t>Kiemelt szerep a biodiverzitás fenntartásában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hu-HU" sz="1600" b="1" dirty="0"/>
              <a:t>Felszínalatti vízzel való meghatározó kapcsolat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hu-HU" sz="1600" b="1" dirty="0"/>
              <a:t>Védelemre szorulnak, ez világszinten elvárás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hu-HU" sz="1600" b="1" dirty="0"/>
              <a:t>EU Természethelyreállítás Rendelet</a:t>
            </a:r>
            <a:endParaRPr lang="hu-HU" sz="1600" dirty="0"/>
          </a:p>
        </p:txBody>
      </p:sp>
    </p:spTree>
    <p:extLst>
      <p:ext uri="{BB962C8B-B14F-4D97-AF65-F5344CB8AC3E}">
        <p14:creationId xmlns:p14="http://schemas.microsoft.com/office/powerpoint/2010/main" val="3805990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F8858F-6959-477C-4449-DE39D40267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4F180B-CF14-D410-9DCE-E8429BF833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294" y="610666"/>
            <a:ext cx="6617368" cy="657809"/>
          </a:xfrm>
        </p:spPr>
        <p:txBody>
          <a:bodyPr>
            <a:noAutofit/>
          </a:bodyPr>
          <a:lstStyle/>
          <a:p>
            <a:pPr algn="l"/>
            <a:r>
              <a:rPr lang="hu-HU" sz="4000" dirty="0"/>
              <a:t>Felszínalatti víztől függő élőhelyek védelme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1CAE16D1-D423-0848-D798-6F412D6274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6401" y="1238331"/>
            <a:ext cx="4659403" cy="1655700"/>
          </a:xfr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l"/>
            <a:r>
              <a:rPr lang="hu-HU" b="1" dirty="0"/>
              <a:t>1. Klímaváltozás hatásának értékelése egy szikes tó példáján</a:t>
            </a:r>
          </a:p>
          <a:p>
            <a:pPr algn="l"/>
            <a:endParaRPr lang="hu-HU" sz="2000" dirty="0"/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hu-HU" sz="2000" dirty="0"/>
              <a:t>A Duna-Tisza közi védett szikes tavak területe a klímaváltozásnak és emberi tényezőnek köszönhetően folyamatosan csökken, ahogy a kapcsolódó vizes élőhelyek is degradálódnak. Rehabilitációjuk kiemelt feladat, amit csak a természetes működésük megértésével lehetséges.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hu-HU" sz="2000" dirty="0"/>
              <a:t> 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hu-HU" sz="2000" dirty="0"/>
              <a:t>A Kelemen-szék tó esetében a korábbi felmérések és mostani terepi felmérések összehasonlításával a klímaváltozás hatására következtethetünk. </a:t>
            </a:r>
          </a:p>
        </p:txBody>
      </p:sp>
      <p:pic>
        <p:nvPicPr>
          <p:cNvPr id="4" name="Kép 3" descr="Nyüzsög az élet a szikes tavakban | Kiskunsági Nemzeti Park">
            <a:extLst>
              <a:ext uri="{FF2B5EF4-FFF2-40B4-BE49-F238E27FC236}">
                <a16:creationId xmlns:a16="http://schemas.microsoft.com/office/drawing/2014/main" id="{530A61CD-8105-0C5E-2ABD-6CA85B688C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1361" y="143423"/>
            <a:ext cx="4528345" cy="3024554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86A9412-3F07-31E1-FA4E-BAB94F7EB2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5797" y="3354497"/>
            <a:ext cx="6384053" cy="339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ím 1">
            <a:extLst>
              <a:ext uri="{FF2B5EF4-FFF2-40B4-BE49-F238E27FC236}">
                <a16:creationId xmlns:a16="http://schemas.microsoft.com/office/drawing/2014/main" id="{41648921-19BF-83E9-D1BF-7C512CBC1D2E}"/>
              </a:ext>
            </a:extLst>
          </p:cNvPr>
          <p:cNvSpPr txBox="1">
            <a:spLocks/>
          </p:cNvSpPr>
          <p:nvPr/>
        </p:nvSpPr>
        <p:spPr bwMode="auto">
          <a:xfrm>
            <a:off x="10569326" y="6486467"/>
            <a:ext cx="2243981" cy="290937"/>
          </a:xfrm>
          <a:prstGeom prst="rect">
            <a:avLst/>
          </a:prstGeom>
          <a:noFill/>
        </p:spPr>
        <p:txBody>
          <a:bodyPr lIns="91440" tIns="45720" rIns="91440" bIns="45720" anchor="ctr"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>
            <a:defPPr>
              <a:defRPr lang="hu-HU"/>
            </a:defPPr>
            <a:lvl1pPr marL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457200" indent="-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u-HU" sz="1000" dirty="0">
                <a:solidFill>
                  <a:schemeClr val="bg1"/>
                </a:solidFill>
                <a:latin typeface="+mn-lt"/>
                <a:ea typeface="Tahoma"/>
                <a:cs typeface="Tahoma"/>
              </a:rPr>
              <a:t>(Mádl-</a:t>
            </a:r>
            <a:r>
              <a:rPr lang="hu-HU" sz="1000" dirty="0" err="1">
                <a:solidFill>
                  <a:schemeClr val="bg1"/>
                </a:solidFill>
                <a:latin typeface="+mn-lt"/>
                <a:ea typeface="Tahoma"/>
                <a:cs typeface="Tahoma"/>
              </a:rPr>
              <a:t>Szőnyi</a:t>
            </a:r>
            <a:r>
              <a:rPr lang="hu-HU" sz="1000" dirty="0">
                <a:solidFill>
                  <a:schemeClr val="bg1"/>
                </a:solidFill>
                <a:latin typeface="+mn-lt"/>
                <a:ea typeface="Tahoma"/>
                <a:cs typeface="Tahoma"/>
              </a:rPr>
              <a:t> </a:t>
            </a:r>
            <a:r>
              <a:rPr lang="hu-HU" sz="1000" dirty="0" err="1">
                <a:solidFill>
                  <a:schemeClr val="bg1"/>
                </a:solidFill>
                <a:latin typeface="+mn-lt"/>
                <a:ea typeface="Tahoma"/>
                <a:cs typeface="Tahoma"/>
              </a:rPr>
              <a:t>et</a:t>
            </a:r>
            <a:r>
              <a:rPr lang="hu-HU" sz="1000" dirty="0">
                <a:solidFill>
                  <a:schemeClr val="bg1"/>
                </a:solidFill>
                <a:latin typeface="+mn-lt"/>
                <a:ea typeface="Tahoma"/>
                <a:cs typeface="Tahoma"/>
              </a:rPr>
              <a:t> </a:t>
            </a:r>
            <a:r>
              <a:rPr lang="hu-HU" sz="1000" dirty="0" err="1">
                <a:solidFill>
                  <a:schemeClr val="bg1"/>
                </a:solidFill>
                <a:latin typeface="+mn-lt"/>
                <a:ea typeface="Tahoma"/>
                <a:cs typeface="Tahoma"/>
              </a:rPr>
              <a:t>al</a:t>
            </a:r>
            <a:r>
              <a:rPr lang="hu-HU" sz="1000" dirty="0">
                <a:solidFill>
                  <a:schemeClr val="bg1"/>
                </a:solidFill>
                <a:latin typeface="+mn-lt"/>
                <a:ea typeface="Tahoma"/>
                <a:cs typeface="Tahoma"/>
              </a:rPr>
              <a:t>., 2005)</a:t>
            </a:r>
          </a:p>
        </p:txBody>
      </p:sp>
    </p:spTree>
    <p:extLst>
      <p:ext uri="{BB962C8B-B14F-4D97-AF65-F5344CB8AC3E}">
        <p14:creationId xmlns:p14="http://schemas.microsoft.com/office/powerpoint/2010/main" val="1259179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19578F-2EC0-4BEE-99F8-633B77CAE1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B08AD81-463A-AE41-6A05-32560E4A63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294" y="610666"/>
            <a:ext cx="6617368" cy="657809"/>
          </a:xfrm>
        </p:spPr>
        <p:txBody>
          <a:bodyPr>
            <a:noAutofit/>
          </a:bodyPr>
          <a:lstStyle/>
          <a:p>
            <a:pPr algn="l"/>
            <a:r>
              <a:rPr lang="hu-HU" sz="4000" dirty="0"/>
              <a:t>Felszínalatti víztől függő élőhelyek védelme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0915D6BE-2F8E-C45D-7A8F-346F140CD5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86" y="1358907"/>
            <a:ext cx="4278838" cy="1655700"/>
          </a:xfr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l"/>
            <a:r>
              <a:rPr lang="hu-HU" b="1" dirty="0"/>
              <a:t>2. Vizes élőhelyek rehabilitálása vízpótlással</a:t>
            </a:r>
          </a:p>
          <a:p>
            <a:pPr algn="l"/>
            <a:endParaRPr lang="hu-HU" sz="2000" dirty="0"/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hu-HU" sz="2000" dirty="0"/>
              <a:t>Apaj környezetében, csatornákból történő vízpótlással szikes élőhely helyreállítására törekednek.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hu-HU" sz="2000" dirty="0"/>
              <a:t>Kérdés a vízpótlás hatékonysága a felszínalatti víz szempontjából.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hu-HU" sz="2000" dirty="0"/>
              <a:t>Kérdés még, hogy mennyire lehet működőképes egy </a:t>
            </a:r>
            <a:r>
              <a:rPr lang="hu-HU" sz="2000" dirty="0" err="1"/>
              <a:t>dunavíz</a:t>
            </a:r>
            <a:r>
              <a:rPr lang="hu-HU" sz="2000" dirty="0"/>
              <a:t> eredetű felszíni vízpótlás szikes élőhely helyreállításában.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hu-HU" sz="2000" dirty="0"/>
              <a:t>Terepi vizsgálatokba és az eredmények feldolgozásába lehet bekapcsolódni.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endParaRPr lang="hu-HU" sz="2000" dirty="0"/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hu-HU" sz="2000" dirty="0"/>
              <a:t> </a:t>
            </a:r>
          </a:p>
        </p:txBody>
      </p:sp>
      <p:pic>
        <p:nvPicPr>
          <p:cNvPr id="6" name="Kép 5" descr="A képen szöveg, térkép látható&#10;&#10;Automatikusan generált leírás">
            <a:extLst>
              <a:ext uri="{FF2B5EF4-FFF2-40B4-BE49-F238E27FC236}">
                <a16:creationId xmlns:a16="http://schemas.microsoft.com/office/drawing/2014/main" id="{A5858949-C204-1254-2EF3-82CF91ED8440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131" y="3798278"/>
            <a:ext cx="7599782" cy="2732208"/>
          </a:xfrm>
          <a:prstGeom prst="rect">
            <a:avLst/>
          </a:prstGeom>
        </p:spPr>
      </p:pic>
      <p:pic>
        <p:nvPicPr>
          <p:cNvPr id="2050" name="Picture 2" descr="Pest megyei Piros: Dömsöd - Apajpuszta túra">
            <a:extLst>
              <a:ext uri="{FF2B5EF4-FFF2-40B4-BE49-F238E27FC236}">
                <a16:creationId xmlns:a16="http://schemas.microsoft.com/office/drawing/2014/main" id="{1E48FDA9-B74D-CD78-DCA9-5ACC9DA08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1222" y="139181"/>
            <a:ext cx="4659403" cy="349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3858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BEF330-D747-692C-BFA3-43B9A1717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B9C2F3A-0505-2D65-BA07-FE30D2B3DF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293" y="610666"/>
            <a:ext cx="6617368" cy="657809"/>
          </a:xfrm>
        </p:spPr>
        <p:txBody>
          <a:bodyPr>
            <a:noAutofit/>
          </a:bodyPr>
          <a:lstStyle/>
          <a:p>
            <a:pPr algn="l"/>
            <a:r>
              <a:rPr lang="hu-HU" sz="4000" dirty="0"/>
              <a:t>Felszínalatti víztől függő élőhelyek védelme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F1A69267-1B03-99DB-30D4-98F7E49B5C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293" y="1268475"/>
            <a:ext cx="4278013" cy="1655700"/>
          </a:xfr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l"/>
            <a:r>
              <a:rPr lang="hu-HU" b="1" dirty="0"/>
              <a:t>3. Tihany, Belső-tó kiszáradásának vizsgálata</a:t>
            </a:r>
          </a:p>
          <a:p>
            <a:pPr algn="l"/>
            <a:endParaRPr lang="hu-HU" sz="2000" dirty="0"/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hu-HU" sz="2000" dirty="0"/>
              <a:t>A Belső-tó az elmúlt nyáron jelentős vízszintcsökkenést szenvedett el. 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hu-HU" sz="2000" dirty="0"/>
              <a:t>A terület vízutánpótlásának és felszínalatti vízzel való kapcsolatának megértése, valamint a változó trendek megértése kulcsfontosságú a tó jó állapotba hozásának érdekében.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hu-HU" sz="2000" dirty="0"/>
              <a:t>Részletes monitoring tevékenység indul a területen idén, ahova hallgatók is bekapcsolódhatnak.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endParaRPr lang="hu-HU" sz="2000" dirty="0"/>
          </a:p>
          <a:p>
            <a:pPr algn="l">
              <a:spcBef>
                <a:spcPts val="600"/>
              </a:spcBef>
              <a:spcAft>
                <a:spcPts val="600"/>
              </a:spcAft>
            </a:pPr>
            <a:endParaRPr lang="hu-HU" sz="2000" dirty="0"/>
          </a:p>
          <a:p>
            <a:pPr algn="l">
              <a:spcBef>
                <a:spcPts val="600"/>
              </a:spcBef>
              <a:spcAft>
                <a:spcPts val="600"/>
              </a:spcAft>
            </a:pPr>
            <a:endParaRPr lang="hu-HU" sz="2000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7D4E9C9D-7F09-FE7C-D78E-EECAE38BB6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9"/>
          <a:stretch>
            <a:fillRect/>
          </a:stretch>
        </p:blipFill>
        <p:spPr>
          <a:xfrm>
            <a:off x="5572894" y="76816"/>
            <a:ext cx="6506813" cy="4247317"/>
          </a:xfrm>
          <a:prstGeom prst="rect">
            <a:avLst/>
          </a:prstGeom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36669798-E2D5-D5DC-2C38-7B1E59C3F635}"/>
              </a:ext>
            </a:extLst>
          </p:cNvPr>
          <p:cNvSpPr txBox="1"/>
          <p:nvPr/>
        </p:nvSpPr>
        <p:spPr>
          <a:xfrm>
            <a:off x="5254402" y="2200475"/>
            <a:ext cx="22322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1" i="0" u="none" strike="noStrike" kern="1200" cap="none" spc="0" normalizeH="0" baseline="0" noProof="0" dirty="0">
                <a:ln>
                  <a:noFill/>
                </a:ln>
                <a:solidFill>
                  <a:srgbClr val="8CADAE">
                    <a:lumMod val="50000"/>
                  </a:srgbClr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Rátai-csáva</a:t>
            </a:r>
            <a:br>
              <a:rPr kumimoji="0" lang="hu-HU" sz="1400" b="1" i="0" u="none" strike="noStrike" kern="1200" cap="none" spc="0" normalizeH="0" baseline="0" noProof="0" dirty="0">
                <a:ln>
                  <a:noFill/>
                </a:ln>
                <a:solidFill>
                  <a:srgbClr val="8CADAE">
                    <a:lumMod val="50000"/>
                  </a:srgbClr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</a:b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srgbClr val="8CADAE">
                    <a:lumMod val="50000"/>
                  </a:srgbClr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(időszakos tó)</a:t>
            </a:r>
            <a:b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srgbClr val="8CADAE">
                    <a:lumMod val="50000"/>
                  </a:srgbClr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</a:br>
            <a:r>
              <a:rPr kumimoji="0" lang="hu-HU" sz="1400" b="1" i="0" u="none" strike="noStrike" kern="1200" cap="none" spc="0" normalizeH="0" baseline="0" noProof="0" dirty="0">
                <a:ln>
                  <a:noFill/>
                </a:ln>
                <a:solidFill>
                  <a:srgbClr val="8CADAE">
                    <a:lumMod val="50000"/>
                  </a:srgbClr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126 </a:t>
            </a:r>
            <a:r>
              <a:rPr kumimoji="0" lang="hu-HU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8CADAE">
                    <a:lumMod val="50000"/>
                  </a:srgbClr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mBf</a:t>
            </a:r>
            <a:endParaRPr kumimoji="0" lang="hu-H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14A4D073-EC01-361C-B611-ACF0FDBBCF1B}"/>
              </a:ext>
            </a:extLst>
          </p:cNvPr>
          <p:cNvSpPr txBox="1"/>
          <p:nvPr/>
        </p:nvSpPr>
        <p:spPr>
          <a:xfrm>
            <a:off x="9593560" y="1033511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1" i="0" u="none" strike="noStrike" kern="1200" cap="none" spc="0" normalizeH="0" baseline="0" noProof="0" dirty="0">
                <a:ln>
                  <a:noFill/>
                </a:ln>
                <a:solidFill>
                  <a:srgbClr val="8CADAE">
                    <a:lumMod val="50000"/>
                  </a:srgbClr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Belső-tó</a:t>
            </a:r>
            <a:br>
              <a:rPr kumimoji="0" lang="hu-HU" sz="1400" b="1" i="0" u="none" strike="noStrike" kern="1200" cap="none" spc="0" normalizeH="0" baseline="0" noProof="0" dirty="0">
                <a:ln>
                  <a:noFill/>
                </a:ln>
                <a:solidFill>
                  <a:srgbClr val="8CADAE">
                    <a:lumMod val="50000"/>
                  </a:srgbClr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</a:br>
            <a:r>
              <a:rPr kumimoji="0" lang="hu-HU" sz="1400" b="1" i="0" u="none" strike="noStrike" kern="1200" cap="none" spc="0" normalizeH="0" baseline="0" noProof="0" dirty="0">
                <a:ln>
                  <a:noFill/>
                </a:ln>
                <a:solidFill>
                  <a:srgbClr val="8CADAE">
                    <a:lumMod val="50000"/>
                  </a:srgbClr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124 </a:t>
            </a:r>
            <a:r>
              <a:rPr kumimoji="0" lang="hu-HU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8CADAE">
                    <a:lumMod val="50000"/>
                  </a:srgbClr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masl</a:t>
            </a:r>
            <a:endParaRPr kumimoji="0" lang="hu-H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E5CD46B7-965D-4F9C-92ED-728A1A33CDFD}"/>
              </a:ext>
            </a:extLst>
          </p:cNvPr>
          <p:cNvSpPr txBox="1"/>
          <p:nvPr/>
        </p:nvSpPr>
        <p:spPr>
          <a:xfrm>
            <a:off x="6910586" y="687727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1" i="0" u="none" strike="noStrike" kern="1200" cap="none" spc="0" normalizeH="0" baseline="0" noProof="0" dirty="0">
                <a:ln>
                  <a:noFill/>
                </a:ln>
                <a:solidFill>
                  <a:srgbClr val="8CADAE">
                    <a:lumMod val="50000"/>
                  </a:srgbClr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Külső-tó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srgbClr val="8CADAE">
                    <a:lumMod val="50000"/>
                  </a:srgbClr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(állandó) </a:t>
            </a:r>
            <a:b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srgbClr val="8CADAE">
                    <a:lumMod val="50000"/>
                  </a:srgbClr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</a:br>
            <a:r>
              <a:rPr kumimoji="0" lang="hu-HU" sz="1400" b="1" i="0" u="none" strike="noStrike" kern="1200" cap="none" spc="0" normalizeH="0" baseline="0" noProof="0" dirty="0">
                <a:ln>
                  <a:noFill/>
                </a:ln>
                <a:solidFill>
                  <a:srgbClr val="8CADAE">
                    <a:lumMod val="50000"/>
                  </a:srgbClr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114 </a:t>
            </a:r>
            <a:r>
              <a:rPr kumimoji="0" lang="hu-HU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8CADAE">
                    <a:lumMod val="50000"/>
                  </a:srgbClr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mBf</a:t>
            </a:r>
            <a:endParaRPr kumimoji="0" lang="hu-H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F58987D2-77AE-EC84-4AB3-2C244A43AB74}"/>
              </a:ext>
            </a:extLst>
          </p:cNvPr>
          <p:cNvSpPr/>
          <p:nvPr/>
        </p:nvSpPr>
        <p:spPr>
          <a:xfrm>
            <a:off x="7199585" y="1641838"/>
            <a:ext cx="720080" cy="360040"/>
          </a:xfrm>
          <a:prstGeom prst="rect">
            <a:avLst/>
          </a:prstGeom>
          <a:noFill/>
          <a:ln w="19050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587AE2F8-D1B8-A96A-F656-463C73E135C7}"/>
              </a:ext>
            </a:extLst>
          </p:cNvPr>
          <p:cNvSpPr/>
          <p:nvPr/>
        </p:nvSpPr>
        <p:spPr>
          <a:xfrm>
            <a:off x="7559625" y="1278883"/>
            <a:ext cx="1224136" cy="528560"/>
          </a:xfrm>
          <a:prstGeom prst="rect">
            <a:avLst/>
          </a:prstGeom>
          <a:noFill/>
          <a:ln w="19050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91ACDBD4-298C-C14C-A6E1-91111439ACFA}"/>
              </a:ext>
            </a:extLst>
          </p:cNvPr>
          <p:cNvSpPr/>
          <p:nvPr/>
        </p:nvSpPr>
        <p:spPr>
          <a:xfrm>
            <a:off x="8926810" y="1656928"/>
            <a:ext cx="1404156" cy="528560"/>
          </a:xfrm>
          <a:prstGeom prst="rect">
            <a:avLst/>
          </a:prstGeom>
          <a:noFill/>
          <a:ln w="19050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3F94F020-5FC0-1631-B231-C235DB5156F1}"/>
              </a:ext>
            </a:extLst>
          </p:cNvPr>
          <p:cNvSpPr txBox="1"/>
          <p:nvPr/>
        </p:nvSpPr>
        <p:spPr>
          <a:xfrm>
            <a:off x="7101052" y="3255256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0" i="1" u="none" strike="noStrike" kern="1200" cap="none" spc="0" normalizeH="0" baseline="0" noProof="0" dirty="0">
                <a:ln>
                  <a:noFill/>
                </a:ln>
                <a:solidFill>
                  <a:srgbClr val="8CADAE">
                    <a:lumMod val="50000"/>
                  </a:srgbClr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Balaton</a:t>
            </a:r>
            <a:br>
              <a:rPr kumimoji="0" lang="hu-HU" sz="1400" b="0" i="1" u="none" strike="noStrike" kern="1200" cap="none" spc="0" normalizeH="0" baseline="0" noProof="0" dirty="0">
                <a:ln>
                  <a:noFill/>
                </a:ln>
                <a:solidFill>
                  <a:srgbClr val="8CADAE">
                    <a:lumMod val="50000"/>
                  </a:srgbClr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</a:br>
            <a:r>
              <a:rPr kumimoji="0" lang="hu-HU" sz="1400" b="0" i="1" u="none" strike="noStrike" kern="1200" cap="none" spc="0" normalizeH="0" baseline="0" noProof="0" dirty="0">
                <a:ln>
                  <a:noFill/>
                </a:ln>
                <a:solidFill>
                  <a:srgbClr val="8CADAE">
                    <a:lumMod val="50000"/>
                  </a:srgbClr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105 </a:t>
            </a:r>
            <a:r>
              <a:rPr kumimoji="0" lang="hu-HU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8CADAE">
                    <a:lumMod val="50000"/>
                  </a:srgbClr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mBf</a:t>
            </a:r>
            <a:endParaRPr kumimoji="0" lang="hu-HU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pic>
        <p:nvPicPr>
          <p:cNvPr id="15" name="Kép 14" descr="A képen sor, szöveg, Diagram, diagram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0BFC9A57-0DED-4558-E07F-9DAE17EAF4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621" y="4371988"/>
            <a:ext cx="7809086" cy="2362754"/>
          </a:xfrm>
          <a:prstGeom prst="rect">
            <a:avLst/>
          </a:prstGeom>
        </p:spPr>
      </p:pic>
      <p:sp>
        <p:nvSpPr>
          <p:cNvPr id="16" name="Szövegdoboz 15">
            <a:extLst>
              <a:ext uri="{FF2B5EF4-FFF2-40B4-BE49-F238E27FC236}">
                <a16:creationId xmlns:a16="http://schemas.microsoft.com/office/drawing/2014/main" id="{2D442FA9-656C-5CC7-F9CE-9BAD77FD14FB}"/>
              </a:ext>
            </a:extLst>
          </p:cNvPr>
          <p:cNvSpPr txBox="1"/>
          <p:nvPr/>
        </p:nvSpPr>
        <p:spPr>
          <a:xfrm>
            <a:off x="13517196" y="7046002"/>
            <a:ext cx="894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(Tóth </a:t>
            </a:r>
            <a:r>
              <a:rPr kumimoji="0" lang="hu-HU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et</a:t>
            </a:r>
            <a:r>
              <a:rPr kumimoji="0" lang="hu-H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hu-HU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al</a:t>
            </a:r>
            <a:r>
              <a:rPr kumimoji="0" lang="hu-H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. 2016) </a:t>
            </a:r>
          </a:p>
        </p:txBody>
      </p:sp>
      <p:sp>
        <p:nvSpPr>
          <p:cNvPr id="18" name="Cím 1">
            <a:extLst>
              <a:ext uri="{FF2B5EF4-FFF2-40B4-BE49-F238E27FC236}">
                <a16:creationId xmlns:a16="http://schemas.microsoft.com/office/drawing/2014/main" id="{D5D96663-602F-7D7E-821A-8AA8747A9AD2}"/>
              </a:ext>
            </a:extLst>
          </p:cNvPr>
          <p:cNvSpPr txBox="1">
            <a:spLocks/>
          </p:cNvSpPr>
          <p:nvPr/>
        </p:nvSpPr>
        <p:spPr bwMode="auto">
          <a:xfrm>
            <a:off x="3156694" y="6539515"/>
            <a:ext cx="1402383" cy="243082"/>
          </a:xfrm>
          <a:prstGeom prst="rect">
            <a:avLst/>
          </a:prstGeom>
          <a:noFill/>
        </p:spPr>
        <p:txBody>
          <a:bodyPr lIns="91440" tIns="45720" rIns="91440" bIns="45720" anchor="ctr"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>
            <a:defPPr>
              <a:defRPr lang="hu-HU"/>
            </a:defPPr>
            <a:lvl1pPr marL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457200" indent="-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u-HU" sz="1000" dirty="0">
                <a:latin typeface="+mn-lt"/>
                <a:ea typeface="Tahoma"/>
                <a:cs typeface="Tahoma"/>
              </a:rPr>
              <a:t>(Tóth </a:t>
            </a:r>
            <a:r>
              <a:rPr lang="hu-HU" sz="1000" dirty="0" err="1">
                <a:latin typeface="+mn-lt"/>
                <a:ea typeface="Tahoma"/>
                <a:cs typeface="Tahoma"/>
              </a:rPr>
              <a:t>et</a:t>
            </a:r>
            <a:r>
              <a:rPr lang="hu-HU" sz="1000" dirty="0">
                <a:latin typeface="+mn-lt"/>
                <a:ea typeface="Tahoma"/>
                <a:cs typeface="Tahoma"/>
              </a:rPr>
              <a:t> </a:t>
            </a:r>
            <a:r>
              <a:rPr lang="hu-HU" sz="1000" dirty="0" err="1">
                <a:latin typeface="+mn-lt"/>
                <a:ea typeface="Tahoma"/>
                <a:cs typeface="Tahoma"/>
              </a:rPr>
              <a:t>al</a:t>
            </a:r>
            <a:r>
              <a:rPr lang="hu-HU" sz="1000" dirty="0">
                <a:latin typeface="+mn-lt"/>
                <a:ea typeface="Tahoma"/>
                <a:cs typeface="Tahoma"/>
              </a:rPr>
              <a:t>., 2016)</a:t>
            </a:r>
          </a:p>
        </p:txBody>
      </p:sp>
    </p:spTree>
    <p:extLst>
      <p:ext uri="{BB962C8B-B14F-4D97-AF65-F5344CB8AC3E}">
        <p14:creationId xmlns:p14="http://schemas.microsoft.com/office/powerpoint/2010/main" val="120881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-té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C0A3E416-13B0-4CFE-8B85-8989D8AEFB5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</TotalTime>
  <Words>277</Words>
  <Application>Microsoft Office PowerPoint</Application>
  <PresentationFormat>Szélesvásznú</PresentationFormat>
  <Paragraphs>37</Paragraphs>
  <Slides>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Georgia</vt:lpstr>
      <vt:lpstr>Office Theme</vt:lpstr>
      <vt:lpstr>Felszínalatti víztől függő élőhelyek védelme</vt:lpstr>
      <vt:lpstr>Felszínalatti víztől függő élőhelyek védelme</vt:lpstr>
      <vt:lpstr>Felszínalatti víztől függő élőhelyek védelme</vt:lpstr>
      <vt:lpstr>Felszínalatti víztől függő élőhelyek védelme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Dr. Szkolnikovics - Simon Szilvia</dc:creator>
  <cp:lastModifiedBy>Dr. Szkolnikovics - Simon Szilvia</cp:lastModifiedBy>
  <cp:revision>4</cp:revision>
  <dcterms:created xsi:type="dcterms:W3CDTF">2026-04-27T13:51:16Z</dcterms:created>
  <dcterms:modified xsi:type="dcterms:W3CDTF">2026-04-27T14:33:42Z</dcterms:modified>
</cp:coreProperties>
</file>