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307" r:id="rId2"/>
    <p:sldId id="325" r:id="rId3"/>
    <p:sldId id="326" r:id="rId4"/>
    <p:sldId id="328" r:id="rId5"/>
    <p:sldId id="306" r:id="rId6"/>
    <p:sldId id="32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4EF5CE-8303-44E9-AFA8-762FD36BD6BA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31D247-73E9-4B45-94EF-DADCEC4BC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581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AF193-CDF7-4700-AAA9-D31F04E2C37F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927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47E98-AA28-4300-BE74-4A40B5C82037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7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F042D-D597-4AA4-B6AD-C6E719950A6C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9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12C52-1EDE-4935-9B3F-59276F2FCD7C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185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6CCC0-EF08-451B-98DB-C961175FF44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17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76593-D13B-4825-A9A6-3914B346389D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11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ACF4D-1941-47BB-BCD2-B9F9FAD085D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26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3ADDB-EB2B-4E08-9AFA-E6C1991C8033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30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FEA3A-D2A3-4191-9E58-B11C04AE3A2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1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B6A6A-E836-46D0-8103-4D49129CA17D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72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4D76-27DB-4ACC-9D4A-D5FE45FF5631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413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65057-526C-48ED-AC01-C69C85097B27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t>2026. 04. 27.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02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png"/><Relationship Id="rId3" Type="http://schemas.openxmlformats.org/officeDocument/2006/relationships/image" Target="../media/image12.png"/><Relationship Id="rId7" Type="http://schemas.openxmlformats.org/officeDocument/2006/relationships/image" Target="../media/image14.jpeg"/><Relationship Id="rId12" Type="http://schemas.openxmlformats.org/officeDocument/2006/relationships/hyperlink" Target="https://t-fors.e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5.png"/><Relationship Id="rId15" Type="http://schemas.openxmlformats.org/officeDocument/2006/relationships/image" Target="../media/image21.jpeg"/><Relationship Id="rId10" Type="http://schemas.openxmlformats.org/officeDocument/2006/relationships/image" Target="../media/image17.jpeg"/><Relationship Id="rId4" Type="http://schemas.openxmlformats.org/officeDocument/2006/relationships/image" Target="../media/image8.png"/><Relationship Id="rId9" Type="http://schemas.openxmlformats.org/officeDocument/2006/relationships/image" Target="../media/image16.jpe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25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6.jpe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0" y="0"/>
            <a:ext cx="12192000" cy="38951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859425" y="1564673"/>
            <a:ext cx="10473149" cy="2365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>
                <a:solidFill>
                  <a:schemeClr val="bg1"/>
                </a:solidFill>
                <a:latin typeface="Book Antiqua" panose="02040602050305030304" pitchFamily="18" charset="0"/>
              </a:rPr>
              <a:t> Ionoszféra: dinamikusan változó plazma a földi felső légkörben – </a:t>
            </a:r>
          </a:p>
          <a:p>
            <a:r>
              <a:rPr lang="hu-HU" b="1" dirty="0">
                <a:solidFill>
                  <a:schemeClr val="bg1"/>
                </a:solidFill>
                <a:latin typeface="Book Antiqua" panose="02040602050305030304" pitchFamily="18" charset="0"/>
              </a:rPr>
              <a:t>Láthatóak a földrengések lenyomatai?</a:t>
            </a:r>
          </a:p>
          <a:p>
            <a:endParaRPr lang="hu-HU" b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endParaRPr lang="hu-HU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Alcím 2"/>
          <p:cNvSpPr txBox="1">
            <a:spLocks/>
          </p:cNvSpPr>
          <p:nvPr/>
        </p:nvSpPr>
        <p:spPr>
          <a:xfrm>
            <a:off x="2321602" y="3712793"/>
            <a:ext cx="9144000" cy="3564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hu-HU" sz="3600" b="1" dirty="0">
                <a:solidFill>
                  <a:sysClr val="window" lastClr="FFFFFF"/>
                </a:solidFill>
                <a:latin typeface="Cambria" pitchFamily="18" charset="0"/>
              </a:rPr>
              <a:t> </a:t>
            </a:r>
            <a:r>
              <a:rPr lang="hu-HU" b="1" dirty="0">
                <a:solidFill>
                  <a:sysClr val="window" lastClr="FFFFFF"/>
                </a:solidFill>
                <a:latin typeface="Cambria" pitchFamily="18" charset="0"/>
              </a:rPr>
              <a:t>Barta Veronika (1), Pásztor Marcell (1)</a:t>
            </a:r>
            <a:r>
              <a:rPr kumimoji="0" lang="hu-HU" sz="4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	</a:t>
            </a:r>
          </a:p>
          <a:p>
            <a:pPr marL="514350" lvl="0" indent="-514350">
              <a:buAutoNum type="arabicParenBoth"/>
              <a:defRPr/>
            </a:pPr>
            <a:r>
              <a:rPr kumimoji="0" lang="hu-HU" sz="2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tint val="75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HUN-REN, Földfizikai</a:t>
            </a:r>
            <a:r>
              <a:rPr kumimoji="0" lang="hu-HU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tint val="75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 és </a:t>
            </a:r>
            <a:r>
              <a:rPr kumimoji="0" lang="hu-HU" sz="2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tint val="75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Űrtudományi Kutatóintézet,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u-HU" sz="2600" b="1" dirty="0">
              <a:solidFill>
                <a:sysClr val="windowText" lastClr="000000">
                  <a:tint val="75000"/>
                </a:sysClr>
              </a:solidFill>
              <a:latin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tint val="75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                             ELTE TTK Tehetség n</a:t>
            </a:r>
            <a:r>
              <a:rPr lang="hu-HU" sz="2200" b="1" dirty="0" err="1">
                <a:solidFill>
                  <a:sysClr val="windowText" lastClr="000000">
                    <a:tint val="75000"/>
                  </a:sysClr>
                </a:solidFill>
                <a:latin typeface="Cambria" panose="02040503050406030204" pitchFamily="18" charset="0"/>
              </a:rPr>
              <a:t>ap</a:t>
            </a:r>
            <a:r>
              <a:rPr lang="hu-HU" sz="2200" b="1" dirty="0">
                <a:solidFill>
                  <a:sysClr val="windowText" lastClr="000000">
                    <a:tint val="75000"/>
                  </a:sysClr>
                </a:solidFill>
                <a:latin typeface="Cambria" panose="02040503050406030204" pitchFamily="18" charset="0"/>
              </a:rPr>
              <a:t> 2026</a:t>
            </a:r>
            <a:endParaRPr kumimoji="0" lang="hu-HU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hu-HU" sz="2200" b="1" dirty="0">
                <a:solidFill>
                  <a:sysClr val="windowText" lastClr="000000">
                    <a:tint val="75000"/>
                  </a:sysClr>
                </a:solidFill>
                <a:latin typeface="Cambria" panose="02040503050406030204" pitchFamily="18" charset="0"/>
              </a:rPr>
              <a:t>                                  Bp., 2026 április 27</a:t>
            </a:r>
            <a:endParaRPr kumimoji="0" lang="hu-HU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mbria" pitchFamily="18" charset="0"/>
              <a:ea typeface="+mn-ea"/>
              <a:cs typeface="+mn-cs"/>
            </a:endParaRPr>
          </a:p>
        </p:txBody>
      </p:sp>
      <p:pic>
        <p:nvPicPr>
          <p:cNvPr id="9" name="Picture 4" descr="https://intranet.ggki.hu/dokumentumok/Arculat/HUN-REN%20FI%20logo/just-logo/HUN-REN-FI-logo-color-hu-lowres.png">
            <a:extLst>
              <a:ext uri="{FF2B5EF4-FFF2-40B4-BE49-F238E27FC236}">
                <a16:creationId xmlns:a16="http://schemas.microsoft.com/office/drawing/2014/main" id="{CC593976-E1EB-F18E-BE76-A415ADCF7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8" y="99178"/>
            <a:ext cx="2203945" cy="79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Arculatot vált az ELTE">
            <a:extLst>
              <a:ext uri="{FF2B5EF4-FFF2-40B4-BE49-F238E27FC236}">
                <a16:creationId xmlns:a16="http://schemas.microsoft.com/office/drawing/2014/main" id="{2BD22DAA-8F70-FB5D-468D-5A3F6095D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5602" y="73973"/>
            <a:ext cx="664896" cy="117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154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73D65928-5616-DB3B-2B8E-9904EDF4A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7027" y="6460044"/>
            <a:ext cx="2844800" cy="365125"/>
          </a:xfrm>
        </p:spPr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2CF113C4-B44F-4BF0-D779-01FF52B89D2F}"/>
              </a:ext>
            </a:extLst>
          </p:cNvPr>
          <p:cNvSpPr/>
          <p:nvPr/>
        </p:nvSpPr>
        <p:spPr>
          <a:xfrm>
            <a:off x="0" y="0"/>
            <a:ext cx="12192000" cy="38951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9155E47C-ADC9-509D-E780-105A83FDA20B}"/>
              </a:ext>
            </a:extLst>
          </p:cNvPr>
          <p:cNvSpPr txBox="1">
            <a:spLocks/>
          </p:cNvSpPr>
          <p:nvPr/>
        </p:nvSpPr>
        <p:spPr>
          <a:xfrm>
            <a:off x="73796" y="-16042"/>
            <a:ext cx="12192000" cy="6307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600" b="1" u="sng" dirty="0">
                <a:solidFill>
                  <a:prstClr val="white"/>
                </a:solidFill>
                <a:latin typeface="Cambria" pitchFamily="18" charset="0"/>
              </a:rPr>
              <a:t>Ionoszféra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4A61FA63-2192-659C-2E8F-EB6A1F80C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6" y="733818"/>
            <a:ext cx="8193973" cy="5489243"/>
          </a:xfrm>
          <a:prstGeom prst="rect">
            <a:avLst/>
          </a:prstGeom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3C56D8DC-EBF1-8E21-0124-3778A8BBAF3B}"/>
              </a:ext>
            </a:extLst>
          </p:cNvPr>
          <p:cNvSpPr/>
          <p:nvPr/>
        </p:nvSpPr>
        <p:spPr>
          <a:xfrm>
            <a:off x="8229601" y="733818"/>
            <a:ext cx="3789573" cy="5489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ADEA5AAF-9337-B113-4BB9-E42444F567D5}"/>
              </a:ext>
            </a:extLst>
          </p:cNvPr>
          <p:cNvSpPr txBox="1"/>
          <p:nvPr/>
        </p:nvSpPr>
        <p:spPr>
          <a:xfrm>
            <a:off x="1865411" y="738668"/>
            <a:ext cx="101537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noProof="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Az </a:t>
            </a:r>
            <a:r>
              <a:rPr lang="hu-HU" b="1" noProof="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ionoszféra</a:t>
            </a:r>
            <a:r>
              <a:rPr lang="hu-HU" noProof="0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egy dinamikus átmeneti réteg a külső űr-plazma és a semleges légkör között.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Állapotát mind </a:t>
            </a:r>
            <a:r>
              <a:rPr lang="hu-HU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felülről</a:t>
            </a:r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az űrből érkező hatások (főként a naptevékenységhez kapcsolódóan), mind alulról, a semleges légkörből érkező hatások (pl. </a:t>
            </a:r>
            <a:r>
              <a:rPr lang="hu-HU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troposzférikus</a:t>
            </a:r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események, tektonikus aktivitás) befolyásolják.</a:t>
            </a:r>
            <a:endParaRPr lang="hu-HU" noProof="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Jelentős hatással van az elektromágneses hullámok terjedésére (rádió-, műholdas-kommunikáció, 				navigáció).</a:t>
            </a:r>
            <a:endParaRPr lang="hu-HU" noProof="0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9F842FBC-0EC5-60D8-2273-4B61E597E78A}"/>
              </a:ext>
            </a:extLst>
          </p:cNvPr>
          <p:cNvSpPr txBox="1"/>
          <p:nvPr/>
        </p:nvSpPr>
        <p:spPr>
          <a:xfrm>
            <a:off x="7333114" y="2612062"/>
            <a:ext cx="46860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Ionoszférakutatás területei:</a:t>
            </a:r>
          </a:p>
          <a:p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1. </a:t>
            </a:r>
            <a:r>
              <a:rPr lang="hu-HU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Ionoszférikus</a:t>
            </a:r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abszorpció kutatása </a:t>
            </a:r>
          </a:p>
          <a:p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2. </a:t>
            </a:r>
            <a:r>
              <a:rPr lang="hu-HU" dirty="0" err="1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Geomágneses</a:t>
            </a:r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viharok hatása</a:t>
            </a:r>
          </a:p>
          <a:p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3. </a:t>
            </a:r>
            <a:r>
              <a:rPr lang="hu-HU" u="sng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Terjedő ionoszférazavarok</a:t>
            </a:r>
          </a:p>
          <a:p>
            <a:r>
              <a:rPr lang="hu-HU" dirty="0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4. Meteorok plazmanyomai</a:t>
            </a:r>
          </a:p>
          <a:p>
            <a:endParaRPr lang="en-US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80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A6268-D93A-1BC4-628F-D5329FED5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 számának helye 1">
            <a:extLst>
              <a:ext uri="{FF2B5EF4-FFF2-40B4-BE49-F238E27FC236}">
                <a16:creationId xmlns:a16="http://schemas.microsoft.com/office/drawing/2014/main" id="{9E9B1EBF-E49A-FC5D-008E-482A2DC1D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7027" y="6460044"/>
            <a:ext cx="2844800" cy="365125"/>
          </a:xfrm>
        </p:spPr>
        <p:txBody>
          <a:bodyPr/>
          <a:lstStyle/>
          <a:p>
            <a:fld id="{78934B78-75C4-4D6F-9E36-431DDFC7D59E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59AB8DE5-B58F-3C9A-FCBD-D5EBD4821DE6}"/>
              </a:ext>
            </a:extLst>
          </p:cNvPr>
          <p:cNvSpPr/>
          <p:nvPr/>
        </p:nvSpPr>
        <p:spPr>
          <a:xfrm>
            <a:off x="0" y="0"/>
            <a:ext cx="12192000" cy="38951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E8E97F00-B749-A6FF-E562-0AB5E5ED3B4F}"/>
              </a:ext>
            </a:extLst>
          </p:cNvPr>
          <p:cNvSpPr txBox="1">
            <a:spLocks/>
          </p:cNvSpPr>
          <p:nvPr/>
        </p:nvSpPr>
        <p:spPr>
          <a:xfrm>
            <a:off x="73796" y="-16042"/>
            <a:ext cx="12192000" cy="6307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600" b="1" u="sng" dirty="0">
                <a:solidFill>
                  <a:prstClr val="white"/>
                </a:solidFill>
                <a:latin typeface="Cambria" pitchFamily="18" charset="0"/>
              </a:rPr>
              <a:t>Ionoszféra megfigyelése</a:t>
            </a:r>
          </a:p>
        </p:txBody>
      </p:sp>
      <p:pic>
        <p:nvPicPr>
          <p:cNvPr id="10" name="Google Shape;268;p41">
            <a:extLst>
              <a:ext uri="{FF2B5EF4-FFF2-40B4-BE49-F238E27FC236}">
                <a16:creationId xmlns:a16="http://schemas.microsoft.com/office/drawing/2014/main" id="{0E8F4439-38EC-C9DB-C693-C2C9950CE4B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477953" y="6308760"/>
            <a:ext cx="1748462" cy="61619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273;p41">
            <a:extLst>
              <a:ext uri="{FF2B5EF4-FFF2-40B4-BE49-F238E27FC236}">
                <a16:creationId xmlns:a16="http://schemas.microsoft.com/office/drawing/2014/main" id="{836CA1B0-7CFC-278B-086D-CFA006E94AD6}"/>
              </a:ext>
            </a:extLst>
          </p:cNvPr>
          <p:cNvSpPr txBox="1"/>
          <p:nvPr/>
        </p:nvSpPr>
        <p:spPr>
          <a:xfrm>
            <a:off x="4210099" y="6368763"/>
            <a:ext cx="6914282" cy="4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5399">
              <a:lnSpc>
                <a:spcPct val="115000"/>
              </a:lnSpc>
              <a:buClr>
                <a:schemeClr val="hlink"/>
              </a:buClr>
              <a:buSzPts val="2200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Global network: GIRO</a:t>
            </a:r>
            <a:r>
              <a:rPr lang="hu-H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>
                <a:solidFill>
                  <a:schemeClr val="accen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https://giro.uml.edu/</a:t>
            </a:r>
            <a:endParaRPr sz="2000" dirty="0">
              <a:solidFill>
                <a:schemeClr val="accen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C99C7917-FC06-2721-2B26-F2CF43DFB1D9}"/>
              </a:ext>
            </a:extLst>
          </p:cNvPr>
          <p:cNvSpPr txBox="1"/>
          <p:nvPr/>
        </p:nvSpPr>
        <p:spPr>
          <a:xfrm>
            <a:off x="85706" y="838871"/>
            <a:ext cx="6033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Ionos</a:t>
            </a:r>
            <a:r>
              <a:rPr lang="hu-HU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zféra</a:t>
            </a:r>
            <a:r>
              <a:rPr lang="hu-HU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szondázás</a:t>
            </a:r>
            <a:endParaRPr lang="en-US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hu-H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 rádió kommunikációs számára fontos </a:t>
            </a:r>
            <a:r>
              <a:rPr lang="hu-HU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ionoszférikus</a:t>
            </a:r>
            <a:r>
              <a:rPr lang="hu-H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paraméterek és az elektronsűrűség profil meghatározása </a:t>
            </a:r>
          </a:p>
          <a:p>
            <a:pPr marL="285750" indent="-285750">
              <a:buFontTx/>
              <a:buChar char="-"/>
            </a:pPr>
            <a:r>
              <a:rPr lang="hu-HU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Ionoszférikus</a:t>
            </a:r>
            <a:r>
              <a:rPr lang="hu-H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plazma mozgásának monitorozása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E0E138F5-D23A-A53A-5D55-89EAA08BE506}"/>
              </a:ext>
            </a:extLst>
          </p:cNvPr>
          <p:cNvSpPr txBox="1"/>
          <p:nvPr/>
        </p:nvSpPr>
        <p:spPr>
          <a:xfrm>
            <a:off x="6784815" y="758771"/>
            <a:ext cx="30004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Műholdas mérések</a:t>
            </a:r>
            <a:endParaRPr lang="en-US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hu-H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Teljes elektrontartalom - 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Total Electron Content (TEC)</a:t>
            </a:r>
          </a:p>
          <a:p>
            <a:pPr marL="285750" indent="-285750">
              <a:buFontTx/>
              <a:buChar char="-"/>
            </a:pPr>
            <a:r>
              <a:rPr lang="hu-H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Plazma paraméterek i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 situ </a:t>
            </a:r>
            <a:r>
              <a:rPr lang="hu-H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mérése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D0D1F7FA-C376-6C6C-5FE7-4B34DA114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5046" y="2710049"/>
            <a:ext cx="4580184" cy="3059752"/>
          </a:xfrm>
          <a:prstGeom prst="rect">
            <a:avLst/>
          </a:prstGeom>
        </p:spPr>
      </p:pic>
      <p:pic>
        <p:nvPicPr>
          <p:cNvPr id="15" name="Picture 6" descr="Műholdak felhasználása">
            <a:extLst>
              <a:ext uri="{FF2B5EF4-FFF2-40B4-BE49-F238E27FC236}">
                <a16:creationId xmlns:a16="http://schemas.microsoft.com/office/drawing/2014/main" id="{F30A8236-5FD6-B2F0-680D-1BEE1B182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269" y="672764"/>
            <a:ext cx="2332832" cy="184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oogle Shape;277;p41">
            <a:extLst>
              <a:ext uri="{FF2B5EF4-FFF2-40B4-BE49-F238E27FC236}">
                <a16:creationId xmlns:a16="http://schemas.microsoft.com/office/drawing/2014/main" id="{36C7BC9B-CCD7-4B8B-C74E-16908902B97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329060" y="6032665"/>
            <a:ext cx="862940" cy="82533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zövegdoboz 26">
            <a:extLst>
              <a:ext uri="{FF2B5EF4-FFF2-40B4-BE49-F238E27FC236}">
                <a16:creationId xmlns:a16="http://schemas.microsoft.com/office/drawing/2014/main" id="{4B238C63-49EF-9900-503E-08616826C1D9}"/>
              </a:ext>
            </a:extLst>
          </p:cNvPr>
          <p:cNvSpPr txBox="1"/>
          <p:nvPr/>
        </p:nvSpPr>
        <p:spPr>
          <a:xfrm>
            <a:off x="11887197" y="5746224"/>
            <a:ext cx="273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8" name="Kép 27">
            <a:extLst>
              <a:ext uri="{FF2B5EF4-FFF2-40B4-BE49-F238E27FC236}">
                <a16:creationId xmlns:a16="http://schemas.microsoft.com/office/drawing/2014/main" id="{AE590A7A-71F8-4CEA-1A16-1BF034C39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44" y="2285007"/>
            <a:ext cx="4065975" cy="3498753"/>
          </a:xfrm>
          <a:prstGeom prst="rect">
            <a:avLst/>
          </a:prstGeom>
        </p:spPr>
      </p:pic>
      <p:grpSp>
        <p:nvGrpSpPr>
          <p:cNvPr id="29" name="Csoportba foglalás 28">
            <a:extLst>
              <a:ext uri="{FF2B5EF4-FFF2-40B4-BE49-F238E27FC236}">
                <a16:creationId xmlns:a16="http://schemas.microsoft.com/office/drawing/2014/main" id="{FE04B9E1-1C5B-DAC4-ECEE-16A9DAC0B956}"/>
              </a:ext>
            </a:extLst>
          </p:cNvPr>
          <p:cNvGrpSpPr/>
          <p:nvPr/>
        </p:nvGrpSpPr>
        <p:grpSpPr>
          <a:xfrm>
            <a:off x="3947343" y="2032186"/>
            <a:ext cx="3725999" cy="4334235"/>
            <a:chOff x="3905303" y="2154737"/>
            <a:chExt cx="3725999" cy="4334235"/>
          </a:xfrm>
        </p:grpSpPr>
        <p:pic>
          <p:nvPicPr>
            <p:cNvPr id="30" name="Picture 2" descr="http://digisonde.com/images/digisonde-station-map.gif">
              <a:extLst>
                <a:ext uri="{FF2B5EF4-FFF2-40B4-BE49-F238E27FC236}">
                  <a16:creationId xmlns:a16="http://schemas.microsoft.com/office/drawing/2014/main" id="{39948531-60E9-D19D-A8B7-5C4FEF8F09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5303" y="4053050"/>
              <a:ext cx="3725999" cy="24359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Kép 30">
              <a:extLst>
                <a:ext uri="{FF2B5EF4-FFF2-40B4-BE49-F238E27FC236}">
                  <a16:creationId xmlns:a16="http://schemas.microsoft.com/office/drawing/2014/main" id="{27990C3B-99DC-6E50-C752-01CEEBF82F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326658" y="2154737"/>
              <a:ext cx="2561464" cy="1841421"/>
            </a:xfrm>
            <a:prstGeom prst="rect">
              <a:avLst/>
            </a:prstGeom>
          </p:spPr>
        </p:pic>
        <p:sp>
          <p:nvSpPr>
            <p:cNvPr id="32" name="Téglalap 31">
              <a:extLst>
                <a:ext uri="{FF2B5EF4-FFF2-40B4-BE49-F238E27FC236}">
                  <a16:creationId xmlns:a16="http://schemas.microsoft.com/office/drawing/2014/main" id="{3A645EC6-E58F-BA86-D974-A3692134AC8F}"/>
                </a:ext>
              </a:extLst>
            </p:cNvPr>
            <p:cNvSpPr/>
            <p:nvPr/>
          </p:nvSpPr>
          <p:spPr>
            <a:xfrm>
              <a:off x="4326658" y="2154737"/>
              <a:ext cx="2561464" cy="1835773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églalap 32">
              <a:extLst>
                <a:ext uri="{FF2B5EF4-FFF2-40B4-BE49-F238E27FC236}">
                  <a16:creationId xmlns:a16="http://schemas.microsoft.com/office/drawing/2014/main" id="{036849CA-F575-3486-BD00-6A60F69C8EAC}"/>
                </a:ext>
              </a:extLst>
            </p:cNvPr>
            <p:cNvSpPr/>
            <p:nvPr/>
          </p:nvSpPr>
          <p:spPr>
            <a:xfrm>
              <a:off x="5441084" y="4457699"/>
              <a:ext cx="873992" cy="685335"/>
            </a:xfrm>
            <a:prstGeom prst="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Egyenes összekötő 33">
              <a:extLst>
                <a:ext uri="{FF2B5EF4-FFF2-40B4-BE49-F238E27FC236}">
                  <a16:creationId xmlns:a16="http://schemas.microsoft.com/office/drawing/2014/main" id="{3A744834-3FA9-F100-E4FA-BE37D5E79985}"/>
                </a:ext>
              </a:extLst>
            </p:cNvPr>
            <p:cNvCxnSpPr/>
            <p:nvPr/>
          </p:nvCxnSpPr>
          <p:spPr>
            <a:xfrm flipH="1" flipV="1">
              <a:off x="4326658" y="3980000"/>
              <a:ext cx="1114426" cy="115252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Egyenes összekötő 34">
              <a:extLst>
                <a:ext uri="{FF2B5EF4-FFF2-40B4-BE49-F238E27FC236}">
                  <a16:creationId xmlns:a16="http://schemas.microsoft.com/office/drawing/2014/main" id="{B1CD67F3-C763-2738-2DE8-C535441E06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44598" y="3980000"/>
              <a:ext cx="543524" cy="116303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9643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770460-52D8-3E5C-1D39-EE5F60031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églalap 18">
            <a:extLst>
              <a:ext uri="{FF2B5EF4-FFF2-40B4-BE49-F238E27FC236}">
                <a16:creationId xmlns:a16="http://schemas.microsoft.com/office/drawing/2014/main" id="{FFC38663-DCBB-F750-59C0-1349C6562834}"/>
              </a:ext>
            </a:extLst>
          </p:cNvPr>
          <p:cNvSpPr/>
          <p:nvPr/>
        </p:nvSpPr>
        <p:spPr>
          <a:xfrm>
            <a:off x="0" y="0"/>
            <a:ext cx="12192000" cy="38951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ím 1">
            <a:extLst>
              <a:ext uri="{FF2B5EF4-FFF2-40B4-BE49-F238E27FC236}">
                <a16:creationId xmlns:a16="http://schemas.microsoft.com/office/drawing/2014/main" id="{2B4320DB-9857-BA5F-FC1B-A493A319C56C}"/>
              </a:ext>
            </a:extLst>
          </p:cNvPr>
          <p:cNvSpPr txBox="1">
            <a:spLocks/>
          </p:cNvSpPr>
          <p:nvPr/>
        </p:nvSpPr>
        <p:spPr>
          <a:xfrm>
            <a:off x="73796" y="3008"/>
            <a:ext cx="12192000" cy="6307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3600" b="1" u="sng" dirty="0">
              <a:solidFill>
                <a:prstClr val="white"/>
              </a:solidFill>
              <a:latin typeface="Cambria" pitchFamily="18" charset="0"/>
            </a:endParaRPr>
          </a:p>
        </p:txBody>
      </p:sp>
      <p:pic>
        <p:nvPicPr>
          <p:cNvPr id="3" name="Picture 4" descr="https://intranet.ggki.hu/dokumentumok/Arculat/HUN-REN%20FI%20logo/just-logo/HUN-REN-FI-logo-color-hu-lowres.png">
            <a:extLst>
              <a:ext uri="{FF2B5EF4-FFF2-40B4-BE49-F238E27FC236}">
                <a16:creationId xmlns:a16="http://schemas.microsoft.com/office/drawing/2014/main" id="{41987BBE-B5DA-A3BC-3ABC-5907B95084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188" y="19906"/>
            <a:ext cx="1739965" cy="62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A4D0AA25-7038-A0EC-824F-21B8B3510CA7}"/>
              </a:ext>
            </a:extLst>
          </p:cNvPr>
          <p:cNvSpPr txBox="1">
            <a:spLocks/>
          </p:cNvSpPr>
          <p:nvPr/>
        </p:nvSpPr>
        <p:spPr>
          <a:xfrm>
            <a:off x="0" y="-46928"/>
            <a:ext cx="12192000" cy="6307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600" b="1" u="sng" dirty="0">
                <a:solidFill>
                  <a:prstClr val="white"/>
                </a:solidFill>
                <a:latin typeface="Cambria" pitchFamily="18" charset="0"/>
              </a:rPr>
              <a:t>3. Terjedő ionoszférazavarok vizsgálata</a:t>
            </a:r>
          </a:p>
        </p:txBody>
      </p:sp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84606039-C1AB-A467-B883-7C78256697CE}"/>
              </a:ext>
            </a:extLst>
          </p:cNvPr>
          <p:cNvCxnSpPr/>
          <p:nvPr/>
        </p:nvCxnSpPr>
        <p:spPr>
          <a:xfrm>
            <a:off x="8667750" y="5876925"/>
            <a:ext cx="0" cy="1809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04944F5D-7CE9-BE64-4BB6-4402F48376B5}"/>
              </a:ext>
            </a:extLst>
          </p:cNvPr>
          <p:cNvSpPr txBox="1"/>
          <p:nvPr/>
        </p:nvSpPr>
        <p:spPr>
          <a:xfrm>
            <a:off x="8513173" y="5547274"/>
            <a:ext cx="62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fmin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1D231D6A-7B35-B319-1D0C-5A1A07D382D2}"/>
              </a:ext>
            </a:extLst>
          </p:cNvPr>
          <p:cNvSpPr txBox="1"/>
          <p:nvPr/>
        </p:nvSpPr>
        <p:spPr>
          <a:xfrm>
            <a:off x="4004061" y="780706"/>
            <a:ext cx="80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X2.2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A769BAAB-6406-579C-6045-599765682995}"/>
              </a:ext>
            </a:extLst>
          </p:cNvPr>
          <p:cNvSpPr txBox="1"/>
          <p:nvPr/>
        </p:nvSpPr>
        <p:spPr>
          <a:xfrm>
            <a:off x="4903606" y="780706"/>
            <a:ext cx="80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X9.3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3A50183F-A4DB-9737-E156-227A81C193F6}"/>
              </a:ext>
            </a:extLst>
          </p:cNvPr>
          <p:cNvSpPr txBox="1">
            <a:spLocks/>
          </p:cNvSpPr>
          <p:nvPr/>
        </p:nvSpPr>
        <p:spPr>
          <a:xfrm>
            <a:off x="0" y="569422"/>
            <a:ext cx="12296272" cy="238953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2400" b="1" dirty="0">
                <a:solidFill>
                  <a:prstClr val="white"/>
                </a:solidFill>
                <a:latin typeface="Cambria" pitchFamily="18" charset="0"/>
              </a:rPr>
              <a:t>„Riométer mód”: </a:t>
            </a:r>
            <a:r>
              <a:rPr lang="en-US" sz="2400" dirty="0">
                <a:solidFill>
                  <a:prstClr val="white"/>
                </a:solidFill>
                <a:latin typeface="Cambria" pitchFamily="18" charset="0"/>
              </a:rPr>
              <a:t>M </a:t>
            </a:r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és</a:t>
            </a:r>
            <a:r>
              <a:rPr lang="en-US" sz="2400" dirty="0">
                <a:solidFill>
                  <a:prstClr val="white"/>
                </a:solidFill>
                <a:latin typeface="Cambria" pitchFamily="18" charset="0"/>
              </a:rPr>
              <a:t> X </a:t>
            </a:r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osztályú </a:t>
            </a:r>
            <a:r>
              <a:rPr lang="hu-HU" sz="2400" dirty="0" err="1">
                <a:solidFill>
                  <a:prstClr val="white"/>
                </a:solidFill>
                <a:latin typeface="Cambria" pitchFamily="18" charset="0"/>
              </a:rPr>
              <a:t>flerek</a:t>
            </a:r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, protonok hatása 2024. 05. 10.</a:t>
            </a:r>
            <a:endParaRPr lang="hu-HU" sz="1600" dirty="0">
              <a:solidFill>
                <a:prstClr val="white"/>
              </a:solidFill>
              <a:latin typeface="Cambria" pitchFamily="18" charset="0"/>
              <a:sym typeface="Wingdings" panose="05000000000000000000" pitchFamily="2" charset="2"/>
            </a:endParaRPr>
          </a:p>
        </p:txBody>
      </p:sp>
      <p:pic>
        <p:nvPicPr>
          <p:cNvPr id="2" name="Google Shape;270;p41">
            <a:extLst>
              <a:ext uri="{FF2B5EF4-FFF2-40B4-BE49-F238E27FC236}">
                <a16:creationId xmlns:a16="http://schemas.microsoft.com/office/drawing/2014/main" id="{6E7E4211-0352-4399-FDC4-EB9B87F1F58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6341423"/>
            <a:ext cx="2434442" cy="51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77;p41">
            <a:extLst>
              <a:ext uri="{FF2B5EF4-FFF2-40B4-BE49-F238E27FC236}">
                <a16:creationId xmlns:a16="http://schemas.microsoft.com/office/drawing/2014/main" id="{266CBFC1-3A2B-10B8-D9F8-160F1A0011B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9060" y="6032665"/>
            <a:ext cx="862940" cy="82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8;p41">
            <a:extLst>
              <a:ext uri="{FF2B5EF4-FFF2-40B4-BE49-F238E27FC236}">
                <a16:creationId xmlns:a16="http://schemas.microsoft.com/office/drawing/2014/main" id="{28432D1B-9496-336C-8DD8-D1016161C50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82703" y="6308760"/>
            <a:ext cx="1748462" cy="61619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FA844247-DD02-952D-D7CD-639F0E2E6B74}"/>
              </a:ext>
            </a:extLst>
          </p:cNvPr>
          <p:cNvSpPr txBox="1"/>
          <p:nvPr/>
        </p:nvSpPr>
        <p:spPr>
          <a:xfrm>
            <a:off x="1690417" y="2143372"/>
            <a:ext cx="1044146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57350" lvl="3" indent="-285750">
              <a:buFont typeface="Arial" panose="020B0604020202020204" pitchFamily="34" charset="0"/>
              <a:buChar char="•"/>
            </a:pPr>
            <a:endParaRPr lang="hu-H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Jelentős hatást gyakorolnak a nagy pontosságú helymeghatározásra (~ 10 cm-es)</a:t>
            </a:r>
          </a:p>
          <a:p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 profitál a megfigyelésből és előrejelzésből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ón üzemeltetők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Kommunikációs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Légi irányítás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(civil 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vagy katonai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Önvezető járművek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GNSS (GPS) </a:t>
            </a:r>
            <a:r>
              <a:rPr lang="hu-H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felhasználók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72A09D6F-DE48-79DD-3898-ABCB3993678B}"/>
              </a:ext>
            </a:extLst>
          </p:cNvPr>
          <p:cNvSpPr txBox="1"/>
          <p:nvPr/>
        </p:nvSpPr>
        <p:spPr>
          <a:xfrm>
            <a:off x="1264118" y="1233173"/>
            <a:ext cx="1108554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  <a:r>
              <a:rPr lang="hu-HU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Ionospheric Disturbances (TIDs): </a:t>
            </a:r>
            <a:r>
              <a:rPr lang="hu-HU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</a:t>
            </a:r>
            <a:r>
              <a:rPr lang="hu-HU" sz="2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ionoszférikus</a:t>
            </a:r>
            <a:r>
              <a:rPr lang="hu-HU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plazma hullámszerű zavarai:	 </a:t>
            </a:r>
            <a:r>
              <a:rPr 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Scale TIDs </a:t>
            </a:r>
            <a:r>
              <a:rPr lang="hu-H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(T~1-5 h, </a:t>
            </a:r>
            <a:r>
              <a:rPr lang="el-G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hu-H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 300–3000 km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 Scale TIDs </a:t>
            </a:r>
            <a:r>
              <a:rPr lang="hu-H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(T~10-30 min, </a:t>
            </a:r>
            <a:r>
              <a:rPr lang="el-GR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  <a:r>
              <a:rPr lang="hu-H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~ 100–300  km )</a:t>
            </a:r>
            <a:endParaRPr lang="en-US" sz="1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4" descr="COEX Pelican — Autonomous Drone for Monitoring and Delivery">
            <a:extLst>
              <a:ext uri="{FF2B5EF4-FFF2-40B4-BE49-F238E27FC236}">
                <a16:creationId xmlns:a16="http://schemas.microsoft.com/office/drawing/2014/main" id="{60B04C0A-39C2-E561-1235-32632680E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3" y="3044099"/>
            <a:ext cx="1582200" cy="107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Google Wants to Make Its Autonomous Cars to Also Recharge Autonomously ...">
            <a:extLst>
              <a:ext uri="{FF2B5EF4-FFF2-40B4-BE49-F238E27FC236}">
                <a16:creationId xmlns:a16="http://schemas.microsoft.com/office/drawing/2014/main" id="{5EBB573D-C8EE-BDE9-EEC7-AF3CA24A69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1" b="16804"/>
          <a:stretch/>
        </p:blipFill>
        <p:spPr bwMode="auto">
          <a:xfrm>
            <a:off x="58681" y="1351204"/>
            <a:ext cx="1556166" cy="78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Driverless haulers present cost-saving opportunities for oilsands: CIBC ...">
            <a:extLst>
              <a:ext uri="{FF2B5EF4-FFF2-40B4-BE49-F238E27FC236}">
                <a16:creationId xmlns:a16="http://schemas.microsoft.com/office/drawing/2014/main" id="{414B107C-D362-2394-82DD-D93860DE0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5" y="2200794"/>
            <a:ext cx="1538018" cy="863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Autonomous Ships? Container Ship Companies Are Betting Big On Autonomy ...">
            <a:extLst>
              <a:ext uri="{FF2B5EF4-FFF2-40B4-BE49-F238E27FC236}">
                <a16:creationId xmlns:a16="http://schemas.microsoft.com/office/drawing/2014/main" id="{FFE2A7FF-FBCD-6516-0E7C-52C98BDE4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2"/>
          <a:stretch/>
        </p:blipFill>
        <p:spPr bwMode="auto">
          <a:xfrm>
            <a:off x="60118" y="4948261"/>
            <a:ext cx="1556166" cy="93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Leidos pursues advanced signal processing and antennas for HF SIGINT ...">
            <a:extLst>
              <a:ext uri="{FF2B5EF4-FFF2-40B4-BE49-F238E27FC236}">
                <a16:creationId xmlns:a16="http://schemas.microsoft.com/office/drawing/2014/main" id="{063C21CD-6BCB-F2B6-D0A1-2E34D5CC3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7" y="5962586"/>
            <a:ext cx="1556166" cy="82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Autonomy in Agriculture | How autonomous solutions work in precision ag ...">
            <a:extLst>
              <a:ext uri="{FF2B5EF4-FFF2-40B4-BE49-F238E27FC236}">
                <a16:creationId xmlns:a16="http://schemas.microsoft.com/office/drawing/2014/main" id="{EF6EC14C-7FBC-A34B-9A36-88E336E55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" y="4047027"/>
            <a:ext cx="1538018" cy="80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Google Shape;273;p41">
            <a:extLst>
              <a:ext uri="{FF2B5EF4-FFF2-40B4-BE49-F238E27FC236}">
                <a16:creationId xmlns:a16="http://schemas.microsoft.com/office/drawing/2014/main" id="{EDA27C18-3C47-9D6A-3DF8-6C90C26418B6}"/>
              </a:ext>
            </a:extLst>
          </p:cNvPr>
          <p:cNvSpPr txBox="1"/>
          <p:nvPr/>
        </p:nvSpPr>
        <p:spPr>
          <a:xfrm>
            <a:off x="7345790" y="6354935"/>
            <a:ext cx="3726000" cy="4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5399">
              <a:lnSpc>
                <a:spcPct val="115000"/>
              </a:lnSpc>
              <a:buClr>
                <a:schemeClr val="hlink"/>
              </a:buClr>
              <a:buSzPts val="2200"/>
            </a:pPr>
            <a:r>
              <a:rPr lang="en" sz="2000" dirty="0">
                <a:solidFill>
                  <a:schemeClr val="hlink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  <a:hlinkClick r:id="rId12"/>
              </a:rPr>
              <a:t>https://t-fors.eu/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D6ED2ED5-BBD2-E234-3CBA-206F3E77708E}"/>
              </a:ext>
            </a:extLst>
          </p:cNvPr>
          <p:cNvSpPr txBox="1"/>
          <p:nvPr/>
        </p:nvSpPr>
        <p:spPr>
          <a:xfrm>
            <a:off x="11887197" y="5812213"/>
            <a:ext cx="273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C7FEAE6-90A6-638D-07EB-D2059F739D3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87201" y="4594735"/>
            <a:ext cx="2998155" cy="1541036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910DBC02-F963-C183-894C-13B2DE814B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87202" y="2852353"/>
            <a:ext cx="2998155" cy="1556883"/>
          </a:xfrm>
          <a:prstGeom prst="rect">
            <a:avLst/>
          </a:prstGeom>
        </p:spPr>
      </p:pic>
      <p:pic>
        <p:nvPicPr>
          <p:cNvPr id="1026" name="Picture 2" descr="Váratlanul kitört az Etna, de nem úgy, ahogy megszoktuk">
            <a:extLst>
              <a:ext uri="{FF2B5EF4-FFF2-40B4-BE49-F238E27FC236}">
                <a16:creationId xmlns:a16="http://schemas.microsoft.com/office/drawing/2014/main" id="{30AC7B0A-3EEB-BF99-8418-D81D8CC2A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355" y="4720438"/>
            <a:ext cx="2998155" cy="1996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377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églalap 20">
            <a:extLst>
              <a:ext uri="{FF2B5EF4-FFF2-40B4-BE49-F238E27FC236}">
                <a16:creationId xmlns:a16="http://schemas.microsoft.com/office/drawing/2014/main" id="{DDB275A7-6933-4DCC-FCD8-66B99CCC4517}"/>
              </a:ext>
            </a:extLst>
          </p:cNvPr>
          <p:cNvSpPr/>
          <p:nvPr/>
        </p:nvSpPr>
        <p:spPr>
          <a:xfrm>
            <a:off x="0" y="-13236"/>
            <a:ext cx="12192000" cy="4508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ím 1">
            <a:extLst>
              <a:ext uri="{FF2B5EF4-FFF2-40B4-BE49-F238E27FC236}">
                <a16:creationId xmlns:a16="http://schemas.microsoft.com/office/drawing/2014/main" id="{804AAE20-90E2-A5D3-0334-4C546587A71B}"/>
              </a:ext>
            </a:extLst>
          </p:cNvPr>
          <p:cNvSpPr txBox="1">
            <a:spLocks/>
          </p:cNvSpPr>
          <p:nvPr/>
        </p:nvSpPr>
        <p:spPr>
          <a:xfrm>
            <a:off x="4640" y="-2725"/>
            <a:ext cx="12298880" cy="6307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000" b="1" u="sng" dirty="0" err="1">
                <a:solidFill>
                  <a:schemeClr val="bg1"/>
                </a:solidFill>
                <a:latin typeface="Cambria" pitchFamily="18" charset="0"/>
              </a:rPr>
              <a:t>Ionoszférikus</a:t>
            </a:r>
            <a:r>
              <a:rPr lang="hu-HU" sz="3000" b="1" u="sng" dirty="0">
                <a:solidFill>
                  <a:schemeClr val="bg1"/>
                </a:solidFill>
                <a:latin typeface="Cambria" pitchFamily="18" charset="0"/>
              </a:rPr>
              <a:t> anomáliák a földrengések után</a:t>
            </a:r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EF0B23AE-7A7B-8B94-2D54-F08C4B837A47}"/>
              </a:ext>
            </a:extLst>
          </p:cNvPr>
          <p:cNvSpPr txBox="1"/>
          <p:nvPr/>
        </p:nvSpPr>
        <p:spPr>
          <a:xfrm>
            <a:off x="-28647" y="731031"/>
            <a:ext cx="10334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u="sng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Földrengés által keltett légköri hullámok – Terjedő Ionoszféra zavar (TID) </a:t>
            </a:r>
          </a:p>
        </p:txBody>
      </p:sp>
      <p:sp>
        <p:nvSpPr>
          <p:cNvPr id="34" name="Szövegdoboz 33">
            <a:extLst>
              <a:ext uri="{FF2B5EF4-FFF2-40B4-BE49-F238E27FC236}">
                <a16:creationId xmlns:a16="http://schemas.microsoft.com/office/drawing/2014/main" id="{EF0B23AE-7A7B-8B94-2D54-F08C4B837A47}"/>
              </a:ext>
            </a:extLst>
          </p:cNvPr>
          <p:cNvSpPr txBox="1"/>
          <p:nvPr/>
        </p:nvSpPr>
        <p:spPr>
          <a:xfrm>
            <a:off x="3491919" y="6506982"/>
            <a:ext cx="6038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Anomália az </a:t>
            </a:r>
            <a:r>
              <a:rPr lang="hu-HU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ionogramokon</a:t>
            </a:r>
            <a:endParaRPr lang="hu-HU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Szövegdoboz 36">
            <a:extLst>
              <a:ext uri="{FF2B5EF4-FFF2-40B4-BE49-F238E27FC236}">
                <a16:creationId xmlns:a16="http://schemas.microsoft.com/office/drawing/2014/main" id="{EF0B23AE-7A7B-8B94-2D54-F08C4B837A47}"/>
              </a:ext>
            </a:extLst>
          </p:cNvPr>
          <p:cNvSpPr txBox="1"/>
          <p:nvPr/>
        </p:nvSpPr>
        <p:spPr>
          <a:xfrm>
            <a:off x="6538719" y="6183444"/>
            <a:ext cx="6038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(</a:t>
            </a:r>
            <a:r>
              <a:rPr lang="fr-FR" sz="1600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Haralambous</a:t>
            </a:r>
            <a:r>
              <a:rPr lang="fr-FR" sz="16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et al. 2023, JGR Space </a:t>
            </a:r>
            <a:r>
              <a:rPr lang="fr-FR" sz="1600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Physics</a:t>
            </a:r>
            <a:r>
              <a:rPr lang="fr-FR" sz="16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40" name="Szövegdoboz 39">
            <a:extLst>
              <a:ext uri="{FF2B5EF4-FFF2-40B4-BE49-F238E27FC236}">
                <a16:creationId xmlns:a16="http://schemas.microsoft.com/office/drawing/2014/main" id="{EF0B23AE-7A7B-8B94-2D54-F08C4B837A47}"/>
              </a:ext>
            </a:extLst>
          </p:cNvPr>
          <p:cNvSpPr txBox="1"/>
          <p:nvPr/>
        </p:nvSpPr>
        <p:spPr>
          <a:xfrm>
            <a:off x="9901649" y="38499"/>
            <a:ext cx="6038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T-FORS H2022 Projekt</a:t>
            </a:r>
          </a:p>
        </p:txBody>
      </p:sp>
      <p:pic>
        <p:nvPicPr>
          <p:cNvPr id="3" name="Google Shape;277;p41">
            <a:extLst>
              <a:ext uri="{FF2B5EF4-FFF2-40B4-BE49-F238E27FC236}">
                <a16:creationId xmlns:a16="http://schemas.microsoft.com/office/drawing/2014/main" id="{8450FB77-CB35-F158-E90F-2EF7524C271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29060" y="6032665"/>
            <a:ext cx="862940" cy="82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68;p41">
            <a:extLst>
              <a:ext uri="{FF2B5EF4-FFF2-40B4-BE49-F238E27FC236}">
                <a16:creationId xmlns:a16="http://schemas.microsoft.com/office/drawing/2014/main" id="{42A73EEE-83B5-9FC8-0DEF-F735A082D5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30466" y="6306832"/>
            <a:ext cx="1748462" cy="61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Tohoku-Oki Earthquake and Tsunami Visible in Ionosphere">
            <a:hlinkClick r:id="" action="ppaction://media"/>
            <a:extLst>
              <a:ext uri="{FF2B5EF4-FFF2-40B4-BE49-F238E27FC236}">
                <a16:creationId xmlns:a16="http://schemas.microsoft.com/office/drawing/2014/main" id="{F1EA27A6-8C9D-1AE2-0C59-A15BCB3F3D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18939" y="585611"/>
            <a:ext cx="4211783" cy="315883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76ADBA77-CBE5-D563-E4EE-4DAC165A37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449" y="1250435"/>
            <a:ext cx="3025796" cy="1862756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FBA62A94-396B-BF60-5740-50F1B706C57E}"/>
              </a:ext>
            </a:extLst>
          </p:cNvPr>
          <p:cNvSpPr txBox="1"/>
          <p:nvPr/>
        </p:nvSpPr>
        <p:spPr>
          <a:xfrm>
            <a:off x="3136109" y="1264629"/>
            <a:ext cx="503182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Fizikai</a:t>
            </a:r>
            <a:r>
              <a:rPr lang="en-US" sz="1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7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mechani</a:t>
            </a:r>
            <a:r>
              <a:rPr lang="hu-HU" sz="1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</a:t>
            </a:r>
            <a:r>
              <a:rPr lang="en-US" sz="1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hu-HU" sz="17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us</a:t>
            </a:r>
            <a:r>
              <a:rPr lang="en-US" sz="1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hu-HU" sz="17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Elmozdulás + felületi (</a:t>
            </a:r>
            <a:r>
              <a:rPr lang="hu-HU" sz="17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Rayleigh</a:t>
            </a:r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 hullámok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Semleges légköri nehézségi hullámot okoznak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elérve az ionoszférát TID lesz</a:t>
            </a:r>
            <a:endParaRPr lang="en-US" sz="17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Kép 7" descr="https://lh5.googleusercontent.com/hnEcIib-V5Ch4O01RW8daB7v-LdAV9hNsgNo3y3OkaaKPcDFKeJrh60bJ1xR4ldnxW2y0_L9bKQRpnW7MBNws2xa7fJvA3hwffuKgbleXg7y3YGiNEL0i4Hxo37lgkBjmzww1vACaeYlZTRO016GVgo">
            <a:extLst>
              <a:ext uri="{FF2B5EF4-FFF2-40B4-BE49-F238E27FC236}">
                <a16:creationId xmlns:a16="http://schemas.microsoft.com/office/drawing/2014/main" id="{4106A7AA-18DD-6C4D-AB9D-A871752F56A7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 bwMode="auto">
          <a:xfrm>
            <a:off x="102655" y="3227955"/>
            <a:ext cx="6304762" cy="3274507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97C2BB0D-8810-ADB5-BE79-713EFAD9352C}"/>
              </a:ext>
            </a:extLst>
          </p:cNvPr>
          <p:cNvSpPr txBox="1"/>
          <p:nvPr/>
        </p:nvSpPr>
        <p:spPr>
          <a:xfrm>
            <a:off x="3162537" y="2589139"/>
            <a:ext cx="498763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Török földrengés által keltett </a:t>
            </a:r>
            <a:r>
              <a:rPr lang="en-US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</a:t>
            </a:r>
            <a:r>
              <a:rPr lang="hu-HU" sz="1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-ek Európában</a:t>
            </a:r>
          </a:p>
          <a:p>
            <a:r>
              <a:rPr lang="nb-NO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M7.7</a:t>
            </a:r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nb-NO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10:24 (UTC)</a:t>
            </a:r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on</a:t>
            </a:r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nb-NO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2023</a:t>
            </a:r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</a:t>
            </a:r>
            <a:r>
              <a:rPr lang="nb-NO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02</a:t>
            </a:r>
            <a:r>
              <a:rPr lang="hu-HU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</a:t>
            </a:r>
            <a:r>
              <a:rPr lang="nb-NO" sz="17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06</a:t>
            </a:r>
          </a:p>
          <a:p>
            <a:endParaRPr lang="en-US" sz="1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oogle Shape;270;p41">
            <a:extLst>
              <a:ext uri="{FF2B5EF4-FFF2-40B4-BE49-F238E27FC236}">
                <a16:creationId xmlns:a16="http://schemas.microsoft.com/office/drawing/2014/main" id="{5B20D308-2BC5-69CF-D83D-4A105385D82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28647" y="6343005"/>
            <a:ext cx="2434442" cy="51657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5CC17298-DBC2-66CD-AB6C-0E0F1172C771}"/>
              </a:ext>
            </a:extLst>
          </p:cNvPr>
          <p:cNvSpPr txBox="1"/>
          <p:nvPr/>
        </p:nvSpPr>
        <p:spPr>
          <a:xfrm>
            <a:off x="9112747" y="4264362"/>
            <a:ext cx="201841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Duration ~ 3 </a:t>
            </a:r>
            <a:r>
              <a:rPr lang="hu-HU" sz="1600" dirty="0" err="1">
                <a:solidFill>
                  <a:schemeClr val="dk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hours</a:t>
            </a:r>
            <a:endParaRPr lang="fr-FR" sz="1600" dirty="0">
              <a:solidFill>
                <a:schemeClr val="dk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endParaRPr lang="en-US" dirty="0"/>
          </a:p>
        </p:txBody>
      </p:sp>
      <p:pic>
        <p:nvPicPr>
          <p:cNvPr id="13" name="Google Shape;275;p41">
            <a:extLst>
              <a:ext uri="{FF2B5EF4-FFF2-40B4-BE49-F238E27FC236}">
                <a16:creationId xmlns:a16="http://schemas.microsoft.com/office/drawing/2014/main" id="{93DEBD04-344E-AC6A-2BEE-FE72EE342C32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123324" y="2990568"/>
            <a:ext cx="4777655" cy="321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C87ED116-AC14-9C5A-99F5-149C46F22448}"/>
              </a:ext>
            </a:extLst>
          </p:cNvPr>
          <p:cNvSpPr txBox="1"/>
          <p:nvPr/>
        </p:nvSpPr>
        <p:spPr>
          <a:xfrm>
            <a:off x="11887197" y="5812213"/>
            <a:ext cx="273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7" name="Szövegdoboz 46">
            <a:extLst>
              <a:ext uri="{FF2B5EF4-FFF2-40B4-BE49-F238E27FC236}">
                <a16:creationId xmlns:a16="http://schemas.microsoft.com/office/drawing/2014/main" id="{F162DFA2-764C-7324-13FF-B06839F77E2B}"/>
              </a:ext>
            </a:extLst>
          </p:cNvPr>
          <p:cNvSpPr txBox="1"/>
          <p:nvPr/>
        </p:nvSpPr>
        <p:spPr>
          <a:xfrm>
            <a:off x="154810" y="1301950"/>
            <a:ext cx="7391331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Kérdés:</a:t>
            </a:r>
          </a:p>
          <a:p>
            <a:r>
              <a:rPr lang="hu-HU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Más európai rengések (M&gt; 5) esetében is találhatunk-e  légköri/</a:t>
            </a:r>
            <a:r>
              <a:rPr lang="hu-HU" sz="24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ionoszférikus</a:t>
            </a:r>
            <a:r>
              <a:rPr lang="hu-HU" sz="24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lábnyomot?</a:t>
            </a:r>
            <a:endParaRPr lang="hu-HU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40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9C82B-2278-ED34-4EE6-9C95A8DED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églalap 18">
            <a:extLst>
              <a:ext uri="{FF2B5EF4-FFF2-40B4-BE49-F238E27FC236}">
                <a16:creationId xmlns:a16="http://schemas.microsoft.com/office/drawing/2014/main" id="{ED836A6E-31DE-EDE7-7445-EB4BA336465C}"/>
              </a:ext>
            </a:extLst>
          </p:cNvPr>
          <p:cNvSpPr/>
          <p:nvPr/>
        </p:nvSpPr>
        <p:spPr>
          <a:xfrm>
            <a:off x="0" y="0"/>
            <a:ext cx="12192000" cy="389510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ím 1">
            <a:extLst>
              <a:ext uri="{FF2B5EF4-FFF2-40B4-BE49-F238E27FC236}">
                <a16:creationId xmlns:a16="http://schemas.microsoft.com/office/drawing/2014/main" id="{3F38FDE5-B00F-A965-7CCF-C323B1FC7A67}"/>
              </a:ext>
            </a:extLst>
          </p:cNvPr>
          <p:cNvSpPr txBox="1">
            <a:spLocks/>
          </p:cNvSpPr>
          <p:nvPr/>
        </p:nvSpPr>
        <p:spPr>
          <a:xfrm>
            <a:off x="73796" y="3008"/>
            <a:ext cx="12192000" cy="63079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3600" b="1" u="sng" dirty="0">
              <a:solidFill>
                <a:prstClr val="white"/>
              </a:solidFill>
              <a:latin typeface="Cambria" pitchFamily="18" charset="0"/>
            </a:endParaRPr>
          </a:p>
        </p:txBody>
      </p:sp>
      <p:pic>
        <p:nvPicPr>
          <p:cNvPr id="3" name="Picture 4" descr="https://intranet.ggki.hu/dokumentumok/Arculat/HUN-REN%20FI%20logo/just-logo/HUN-REN-FI-logo-color-hu-lowres.png">
            <a:extLst>
              <a:ext uri="{FF2B5EF4-FFF2-40B4-BE49-F238E27FC236}">
                <a16:creationId xmlns:a16="http://schemas.microsoft.com/office/drawing/2014/main" id="{53221ABB-23A4-711D-A1F8-3840AFA0F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188" y="19906"/>
            <a:ext cx="1739965" cy="62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E4FBCDEE-90E9-7741-ADE4-58E1676D6874}"/>
              </a:ext>
            </a:extLst>
          </p:cNvPr>
          <p:cNvCxnSpPr/>
          <p:nvPr/>
        </p:nvCxnSpPr>
        <p:spPr>
          <a:xfrm>
            <a:off x="8667750" y="5876925"/>
            <a:ext cx="0" cy="18097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F19856A4-4C69-3DCF-AB66-4CDA3F05D3E8}"/>
              </a:ext>
            </a:extLst>
          </p:cNvPr>
          <p:cNvSpPr txBox="1"/>
          <p:nvPr/>
        </p:nvSpPr>
        <p:spPr>
          <a:xfrm>
            <a:off x="8513173" y="5547274"/>
            <a:ext cx="62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fmin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3A738A69-0D7E-9CB7-A61B-7A306D251ECD}"/>
              </a:ext>
            </a:extLst>
          </p:cNvPr>
          <p:cNvSpPr txBox="1"/>
          <p:nvPr/>
        </p:nvSpPr>
        <p:spPr>
          <a:xfrm>
            <a:off x="4004061" y="780706"/>
            <a:ext cx="80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X2.2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8B1ADDAB-601B-6E64-FA92-FEC2B8DA3FA9}"/>
              </a:ext>
            </a:extLst>
          </p:cNvPr>
          <p:cNvSpPr txBox="1"/>
          <p:nvPr/>
        </p:nvSpPr>
        <p:spPr>
          <a:xfrm>
            <a:off x="4903606" y="591865"/>
            <a:ext cx="809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X9.3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B1E38D79-608F-C086-6339-F6C4C3F17293}"/>
              </a:ext>
            </a:extLst>
          </p:cNvPr>
          <p:cNvSpPr txBox="1">
            <a:spLocks/>
          </p:cNvSpPr>
          <p:nvPr/>
        </p:nvSpPr>
        <p:spPr>
          <a:xfrm>
            <a:off x="341672" y="2434054"/>
            <a:ext cx="10455442" cy="342238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2800" b="1" dirty="0">
                <a:solidFill>
                  <a:prstClr val="white"/>
                </a:solidFill>
                <a:latin typeface="Cambria" pitchFamily="18" charset="0"/>
              </a:rPr>
              <a:t>Támogatások:</a:t>
            </a:r>
          </a:p>
          <a:p>
            <a:pPr algn="just"/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- H</a:t>
            </a:r>
            <a:r>
              <a:rPr lang="en-US" sz="2400" dirty="0">
                <a:solidFill>
                  <a:prstClr val="white"/>
                </a:solidFill>
                <a:latin typeface="Cambria" pitchFamily="18" charset="0"/>
              </a:rPr>
              <a:t>ORIZON-CL4-2022-Space-01-62 project</a:t>
            </a:r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 </a:t>
            </a:r>
            <a:r>
              <a:rPr lang="en-US" sz="2400" dirty="0">
                <a:solidFill>
                  <a:prstClr val="white"/>
                </a:solidFill>
                <a:latin typeface="Cambria" pitchFamily="18" charset="0"/>
              </a:rPr>
              <a:t>(Grant Agreement 101081835) “Travelling Ionospheric Disturbances</a:t>
            </a:r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 </a:t>
            </a:r>
            <a:r>
              <a:rPr lang="en-US" sz="2400" dirty="0">
                <a:solidFill>
                  <a:prstClr val="white"/>
                </a:solidFill>
                <a:latin typeface="Cambria" pitchFamily="18" charset="0"/>
              </a:rPr>
              <a:t>Forecasting System (T-FORS).” </a:t>
            </a:r>
            <a:endParaRPr lang="hu-HU" sz="2400" dirty="0">
              <a:solidFill>
                <a:prstClr val="white"/>
              </a:solidFill>
              <a:latin typeface="Cambria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400" dirty="0">
                <a:solidFill>
                  <a:prstClr val="white"/>
                </a:solidFill>
                <a:latin typeface="Cambria" pitchFamily="18" charset="0"/>
              </a:rPr>
              <a:t>Bolyai</a:t>
            </a:r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 Kutatói Kiválósági Pályázat</a:t>
            </a:r>
            <a:r>
              <a:rPr lang="en-US" sz="2400" dirty="0">
                <a:solidFill>
                  <a:prstClr val="white"/>
                </a:solidFill>
                <a:latin typeface="Cambria" pitchFamily="18" charset="0"/>
              </a:rPr>
              <a:t> (GD, No. BO/00461/21)</a:t>
            </a:r>
            <a:endParaRPr lang="hu-HU" sz="2400" dirty="0">
              <a:solidFill>
                <a:prstClr val="white"/>
              </a:solidFill>
              <a:latin typeface="Cambria" pitchFamily="18" charset="0"/>
            </a:endParaRPr>
          </a:p>
          <a:p>
            <a:pPr marL="457200" indent="-457200" algn="just">
              <a:buFontTx/>
              <a:buChar char="-"/>
            </a:pPr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OTKA PD 141967</a:t>
            </a:r>
          </a:p>
          <a:p>
            <a:pPr marL="457200" indent="-457200" algn="just">
              <a:buFontTx/>
              <a:buChar char="-"/>
            </a:pPr>
            <a:r>
              <a:rPr lang="hu-HU" sz="2400" dirty="0">
                <a:solidFill>
                  <a:prstClr val="white"/>
                </a:solidFill>
                <a:latin typeface="Cambria" pitchFamily="18" charset="0"/>
              </a:rPr>
              <a:t>NKKP STARTING 150984 </a:t>
            </a:r>
          </a:p>
          <a:p>
            <a:pPr marL="285750" indent="-285750" algn="l">
              <a:buFontTx/>
              <a:buChar char="-"/>
            </a:pPr>
            <a:endParaRPr lang="hu-HU" sz="1600" dirty="0">
              <a:solidFill>
                <a:prstClr val="white"/>
              </a:solidFill>
              <a:latin typeface="Cambria" pitchFamily="18" charset="0"/>
              <a:sym typeface="Wingdings" panose="05000000000000000000" pitchFamily="2" charset="2"/>
            </a:endParaRPr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C76F36C2-E20E-7DA1-F994-E1FEECB11C0C}"/>
              </a:ext>
            </a:extLst>
          </p:cNvPr>
          <p:cNvSpPr txBox="1">
            <a:spLocks/>
          </p:cNvSpPr>
          <p:nvPr/>
        </p:nvSpPr>
        <p:spPr>
          <a:xfrm>
            <a:off x="-143253" y="1085790"/>
            <a:ext cx="12853739" cy="16147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b="1" dirty="0">
                <a:solidFill>
                  <a:schemeClr val="bg1"/>
                </a:solidFill>
                <a:latin typeface="Cambria" panose="02040503050406030204" pitchFamily="18" charset="0"/>
              </a:rPr>
              <a:t>	</a:t>
            </a:r>
            <a:r>
              <a:rPr lang="hu-HU" sz="3700" b="1" dirty="0">
                <a:solidFill>
                  <a:schemeClr val="bg1"/>
                </a:solidFill>
                <a:latin typeface="Cambria" panose="02040503050406030204" pitchFamily="18" charset="0"/>
              </a:rPr>
              <a:t>Köszönöm a figyelmet! 				Kérdések?</a:t>
            </a:r>
          </a:p>
          <a:p>
            <a:endParaRPr lang="hu-HU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5" name="Picture 8" descr="04_RMI_logo.bmp">
            <a:extLst>
              <a:ext uri="{FF2B5EF4-FFF2-40B4-BE49-F238E27FC236}">
                <a16:creationId xmlns:a16="http://schemas.microsoft.com/office/drawing/2014/main" id="{0CA7AAE7-B043-FB3C-6D2A-F2765230C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00" y="5200608"/>
            <a:ext cx="727552" cy="97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02_INGV_logo.png">
            <a:extLst>
              <a:ext uri="{FF2B5EF4-FFF2-40B4-BE49-F238E27FC236}">
                <a16:creationId xmlns:a16="http://schemas.microsoft.com/office/drawing/2014/main" id="{4D4C53CD-CA73-60BB-6996-F4BF8CAD8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264" y="4951778"/>
            <a:ext cx="1674981" cy="150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03_OE_logo.png">
            <a:extLst>
              <a:ext uri="{FF2B5EF4-FFF2-40B4-BE49-F238E27FC236}">
                <a16:creationId xmlns:a16="http://schemas.microsoft.com/office/drawing/2014/main" id="{824F866E-667E-1FD3-CF99-727CEFE5F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609" y="5102061"/>
            <a:ext cx="1953677" cy="94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06_IAP-P_logo_all.jpg">
            <a:extLst>
              <a:ext uri="{FF2B5EF4-FFF2-40B4-BE49-F238E27FC236}">
                <a16:creationId xmlns:a16="http://schemas.microsoft.com/office/drawing/2014/main" id="{EEF5F8D7-754E-6B6A-EB2C-CB3E55624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803" y="5088334"/>
            <a:ext cx="3126332" cy="96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oogle Shape;270;p41">
            <a:extLst>
              <a:ext uri="{FF2B5EF4-FFF2-40B4-BE49-F238E27FC236}">
                <a16:creationId xmlns:a16="http://schemas.microsoft.com/office/drawing/2014/main" id="{0C759E15-5B4C-3663-3A30-E8A8D8397DF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" y="6341423"/>
            <a:ext cx="2434442" cy="516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77;p41">
            <a:extLst>
              <a:ext uri="{FF2B5EF4-FFF2-40B4-BE49-F238E27FC236}">
                <a16:creationId xmlns:a16="http://schemas.microsoft.com/office/drawing/2014/main" id="{DACEA95A-208F-A6E9-7387-F33551BB4E50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329060" y="6032665"/>
            <a:ext cx="862940" cy="82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68;p41">
            <a:extLst>
              <a:ext uri="{FF2B5EF4-FFF2-40B4-BE49-F238E27FC236}">
                <a16:creationId xmlns:a16="http://schemas.microsoft.com/office/drawing/2014/main" id="{04DF55F9-5BCE-230D-C8E6-6C032A6D725F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14690" y="6130560"/>
            <a:ext cx="1953677" cy="8253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773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6468</TotalTime>
  <Words>470</Words>
  <Application>Microsoft Office PowerPoint</Application>
  <PresentationFormat>Szélesvásznú</PresentationFormat>
  <Paragraphs>69</Paragraphs>
  <Slides>6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2" baseType="lpstr">
      <vt:lpstr>Arial</vt:lpstr>
      <vt:lpstr>Book Antiqua</vt:lpstr>
      <vt:lpstr>Calibri</vt:lpstr>
      <vt:lpstr>Cambria</vt:lpstr>
      <vt:lpstr>Wingdings</vt:lpstr>
      <vt:lpstr>1_Office-téma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Barta Veronika</dc:creator>
  <cp:lastModifiedBy>Barta Veronika</cp:lastModifiedBy>
  <cp:revision>141</cp:revision>
  <dcterms:created xsi:type="dcterms:W3CDTF">2023-02-13T13:21:04Z</dcterms:created>
  <dcterms:modified xsi:type="dcterms:W3CDTF">2026-04-27T07:46:57Z</dcterms:modified>
</cp:coreProperties>
</file>