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6B0EB-E18D-94B4-D684-9633BA04F1BD}" v="11" dt="2025-04-07T11:38:06.832"/>
    <p1510:client id="{94741ED6-88EA-F64B-1979-D6AFD5C04080}" v="19" dt="2025-04-07T12:00:35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AF50D-C3CB-4160-B907-EB14B99085DB}" type="datetimeFigureOut">
              <a:t>2025. 04. 14.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E00F3-F136-47CF-9651-F24478116C8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7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2025. 04. 14.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ross.anita@ttk.elte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9900" y="-363537"/>
            <a:ext cx="11404600" cy="23876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7030A0"/>
                </a:solidFill>
                <a:highlight>
                  <a:srgbClr val="FFFF00"/>
                </a:highlight>
                <a:ea typeface="+mj-lt"/>
                <a:cs typeface="+mj-lt"/>
              </a:rPr>
              <a:t>Természetes nyomjelzők a felszínalatti </a:t>
            </a:r>
            <a:r>
              <a:rPr lang="hu-HU" b="1">
                <a:solidFill>
                  <a:srgbClr val="7030A0"/>
                </a:solidFill>
                <a:highlight>
                  <a:srgbClr val="FFFF00"/>
                </a:highlight>
                <a:ea typeface="+mj-lt"/>
                <a:cs typeface="+mj-lt"/>
              </a:rPr>
              <a:t>vízáramlási rendszerek megértésében</a:t>
            </a:r>
            <a:r>
              <a:rPr lang="hu-HU" b="1">
                <a:solidFill>
                  <a:srgbClr val="7030A0"/>
                </a:solidFill>
                <a:highlight>
                  <a:srgbClr val="FFFF00"/>
                </a:highlight>
                <a:cs typeface="Calibri Light"/>
              </a:rPr>
              <a:t> </a:t>
            </a:r>
            <a:endParaRPr lang="hu-HU" b="1">
              <a:solidFill>
                <a:srgbClr val="7030A0"/>
              </a:solidFill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71500" y="44529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highlight>
                  <a:srgbClr val="FFFF00"/>
                </a:highlight>
                <a:cs typeface="Calibri"/>
              </a:rPr>
              <a:t>Baják Petra                        Erőss  Anita                </a:t>
            </a:r>
            <a:r>
              <a:rPr lang="hu-HU" dirty="0" err="1">
                <a:highlight>
                  <a:srgbClr val="FFFF00"/>
                </a:highlight>
                <a:cs typeface="Calibri"/>
              </a:rPr>
              <a:t>Csondor</a:t>
            </a:r>
            <a:r>
              <a:rPr lang="hu-HU" dirty="0">
                <a:highlight>
                  <a:srgbClr val="FFFF00"/>
                </a:highlight>
                <a:cs typeface="Calibri"/>
              </a:rPr>
              <a:t>  Kata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DEE8FA2-D8E1-DBD0-F238-D431B0C3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Felszínalatti vizek áramlási rendszerében vizsgáljuk a természetes radioaktív izotópok előfordulását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04087A5B-0256-E2CF-97B0-1FDBE4756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Természetes</a:t>
            </a:r>
            <a:r>
              <a:rPr lang="en-US" sz="2200" dirty="0"/>
              <a:t> </a:t>
            </a:r>
            <a:r>
              <a:rPr lang="en-US" sz="2200" dirty="0" err="1"/>
              <a:t>nyomjelzők</a:t>
            </a:r>
            <a:r>
              <a:rPr lang="en-US" sz="2200" dirty="0"/>
              <a:t> a </a:t>
            </a:r>
            <a:r>
              <a:rPr lang="en-US" sz="2200" dirty="0" err="1"/>
              <a:t>felszínalatti</a:t>
            </a:r>
            <a:r>
              <a:rPr lang="en-US" sz="2200" dirty="0"/>
              <a:t> </a:t>
            </a:r>
            <a:r>
              <a:rPr lang="en-US" sz="2200" dirty="0" err="1"/>
              <a:t>áramlási</a:t>
            </a:r>
            <a:r>
              <a:rPr lang="en-US" sz="2200" dirty="0"/>
              <a:t> </a:t>
            </a:r>
            <a:r>
              <a:rPr lang="en-US" sz="2200" dirty="0" err="1"/>
              <a:t>rendszerek</a:t>
            </a:r>
            <a:r>
              <a:rPr lang="en-US" sz="2200" dirty="0"/>
              <a:t>, </a:t>
            </a:r>
            <a:r>
              <a:rPr lang="en-US" sz="2200" dirty="0" err="1"/>
              <a:t>akkumulációk</a:t>
            </a:r>
            <a:r>
              <a:rPr lang="en-US" sz="2200" dirty="0"/>
              <a:t> </a:t>
            </a:r>
            <a:r>
              <a:rPr lang="en-US" sz="2200" dirty="0" err="1"/>
              <a:t>feltérképezéséhez</a:t>
            </a:r>
            <a:r>
              <a:rPr lang="en-US" sz="2200" dirty="0"/>
              <a:t>, </a:t>
            </a:r>
            <a:r>
              <a:rPr lang="en-US" sz="2200" dirty="0" err="1"/>
              <a:t>keveredési</a:t>
            </a:r>
            <a:r>
              <a:rPr lang="en-US" sz="2200" dirty="0"/>
              <a:t> </a:t>
            </a:r>
            <a:r>
              <a:rPr lang="en-US" sz="2200" dirty="0" err="1"/>
              <a:t>folyamatok</a:t>
            </a:r>
            <a:r>
              <a:rPr lang="en-US" sz="2200" dirty="0"/>
              <a:t> </a:t>
            </a:r>
            <a:r>
              <a:rPr lang="en-US" sz="2200" dirty="0" err="1"/>
              <a:t>azonosításához</a:t>
            </a:r>
            <a:endParaRPr lang="en-US" sz="2200" dirty="0" err="1">
              <a:cs typeface="Calibri"/>
            </a:endParaRPr>
          </a:p>
          <a:p>
            <a:r>
              <a:rPr lang="en-US" sz="2200" err="1"/>
              <a:t>Gyakorlati</a:t>
            </a:r>
            <a:r>
              <a:rPr lang="en-US" sz="2200" dirty="0"/>
              <a:t> </a:t>
            </a:r>
            <a:r>
              <a:rPr lang="en-US" sz="2200" err="1"/>
              <a:t>vonatkozás</a:t>
            </a:r>
            <a:r>
              <a:rPr lang="en-US" sz="2200" dirty="0"/>
              <a:t>: </a:t>
            </a:r>
            <a:r>
              <a:rPr lang="en-US" sz="2200" err="1"/>
              <a:t>ivóvizek</a:t>
            </a:r>
            <a:r>
              <a:rPr lang="en-US" sz="2200" dirty="0"/>
              <a:t> </a:t>
            </a:r>
            <a:r>
              <a:rPr lang="en-US" sz="2200" err="1"/>
              <a:t>ellenőrizendő</a:t>
            </a:r>
            <a:r>
              <a:rPr lang="en-US" sz="2200" dirty="0"/>
              <a:t> </a:t>
            </a:r>
            <a:r>
              <a:rPr lang="en-US" sz="2200" err="1"/>
              <a:t>minőségi</a:t>
            </a:r>
            <a:r>
              <a:rPr lang="en-US" sz="2200" dirty="0"/>
              <a:t> </a:t>
            </a:r>
            <a:r>
              <a:rPr lang="en-US" sz="2200" err="1"/>
              <a:t>paramétere</a:t>
            </a:r>
            <a:r>
              <a:rPr lang="en-US" sz="2200" dirty="0"/>
              <a:t> 2015 </a:t>
            </a:r>
            <a:r>
              <a:rPr lang="en-US" sz="2200" err="1"/>
              <a:t>óta</a:t>
            </a:r>
            <a:r>
              <a:rPr lang="en-US" sz="2200" dirty="0"/>
              <a:t>: a </a:t>
            </a:r>
            <a:r>
              <a:rPr lang="en-US" sz="2200" err="1"/>
              <a:t>vízműveket</a:t>
            </a:r>
            <a:r>
              <a:rPr lang="en-US" sz="2200" dirty="0"/>
              <a:t> </a:t>
            </a:r>
            <a:r>
              <a:rPr lang="en-US" sz="2200" err="1"/>
              <a:t>segítjük</a:t>
            </a:r>
            <a:r>
              <a:rPr lang="en-US" sz="2200" dirty="0"/>
              <a:t> a </a:t>
            </a:r>
            <a:r>
              <a:rPr lang="en-US" sz="2200" err="1"/>
              <a:t>problémájuk</a:t>
            </a:r>
            <a:r>
              <a:rPr lang="en-US" sz="2200" dirty="0"/>
              <a:t> </a:t>
            </a:r>
            <a:r>
              <a:rPr lang="en-US" sz="2200" err="1"/>
              <a:t>hidrogeológiai</a:t>
            </a:r>
            <a:r>
              <a:rPr lang="en-US" sz="2200" dirty="0"/>
              <a:t> </a:t>
            </a:r>
            <a:r>
              <a:rPr lang="en-US" sz="2200" err="1"/>
              <a:t>okának</a:t>
            </a:r>
            <a:r>
              <a:rPr lang="en-US" sz="2200" dirty="0"/>
              <a:t> </a:t>
            </a:r>
            <a:r>
              <a:rPr lang="en-US" sz="2200" err="1"/>
              <a:t>feltárásában</a:t>
            </a:r>
            <a:endParaRPr lang="en-US" sz="2200" err="1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</p:txBody>
      </p:sp>
      <p:pic>
        <p:nvPicPr>
          <p:cNvPr id="5" name="Kép 5" descr="A képen diagram látható&#10;&#10;Automatikusan generált leírás">
            <a:extLst>
              <a:ext uri="{FF2B5EF4-FFF2-40B4-BE49-F238E27FC236}">
                <a16:creationId xmlns:a16="http://schemas.microsoft.com/office/drawing/2014/main" id="{C3553709-FCC0-D290-4BA2-6DF96ABE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614103"/>
            <a:ext cx="4014216" cy="2860128"/>
          </a:xfrm>
          <a:prstGeom prst="rect">
            <a:avLst/>
          </a:prstGeom>
        </p:spPr>
      </p:pic>
      <p:pic>
        <p:nvPicPr>
          <p:cNvPr id="6" name="Kép 6" descr="A képen térkép látható&#10;&#10;Automatikusan generált leírás">
            <a:extLst>
              <a:ext uri="{FF2B5EF4-FFF2-40B4-BE49-F238E27FC236}">
                <a16:creationId xmlns:a16="http://schemas.microsoft.com/office/drawing/2014/main" id="{2CFC2DE9-7B89-3D3A-B17B-741484C6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883" y="4079193"/>
            <a:ext cx="3087842" cy="2176272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745DD762-CFAD-6B21-D035-0B3C3285A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9435" y="3611761"/>
            <a:ext cx="1571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>
                <a:latin typeface="Garamond" panose="02020404030301010803" pitchFamily="18" charset="0"/>
              </a:rPr>
              <a:t>Erőss et </a:t>
            </a:r>
            <a:r>
              <a:rPr lang="hu-HU" altLang="hu-HU" sz="1400" err="1">
                <a:latin typeface="Garamond" panose="02020404030301010803" pitchFamily="18" charset="0"/>
              </a:rPr>
              <a:t>al</a:t>
            </a:r>
            <a:r>
              <a:rPr lang="hu-HU" altLang="hu-HU" sz="1400">
                <a:latin typeface="Garamond" panose="02020404030301010803" pitchFamily="18" charset="0"/>
              </a:rPr>
              <a:t>. (2021)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E2E60BF-42E2-CD48-ADB7-7B343E3A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634" y="6380361"/>
            <a:ext cx="1530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altLang="hu-HU" sz="1400" dirty="0" err="1">
                <a:latin typeface="Garamond"/>
              </a:rPr>
              <a:t>Bufa-Dőrr</a:t>
            </a:r>
            <a:r>
              <a:rPr lang="hu-HU" altLang="hu-HU" sz="1400" dirty="0">
                <a:latin typeface="Garamond"/>
              </a:rPr>
              <a:t>  (2022)</a:t>
            </a:r>
          </a:p>
        </p:txBody>
      </p:sp>
      <p:pic>
        <p:nvPicPr>
          <p:cNvPr id="4" name="Kép 3" descr="A képen ital, ivóvíz látható&#10;&#10;Automatikusan generált leírás">
            <a:extLst>
              <a:ext uri="{FF2B5EF4-FFF2-40B4-BE49-F238E27FC236}">
                <a16:creationId xmlns:a16="http://schemas.microsoft.com/office/drawing/2014/main" id="{2C3C93EC-C32B-3C6A-E353-BE7461E69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" y="4447507"/>
            <a:ext cx="1686093" cy="2479842"/>
          </a:xfrm>
          <a:prstGeom prst="rect">
            <a:avLst/>
          </a:prstGeom>
        </p:spPr>
      </p:pic>
      <p:pic>
        <p:nvPicPr>
          <p:cNvPr id="9" name="Kép 8" descr="A képen szöveg, aláírás, clipart, vektorgrafika látható&#10;&#10;Automatikusan generált leírás">
            <a:extLst>
              <a:ext uri="{FF2B5EF4-FFF2-40B4-BE49-F238E27FC236}">
                <a16:creationId xmlns:a16="http://schemas.microsoft.com/office/drawing/2014/main" id="{A8591545-27E7-3EFE-4E47-2F176B88E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34" y="5298907"/>
            <a:ext cx="601579" cy="57701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3FF882D-3EA1-CF8A-62B6-B68F50EC6CCC}"/>
              </a:ext>
            </a:extLst>
          </p:cNvPr>
          <p:cNvSpPr txBox="1"/>
          <p:nvPr/>
        </p:nvSpPr>
        <p:spPr>
          <a:xfrm>
            <a:off x="1691106" y="4765842"/>
            <a:ext cx="569762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u-HU" sz="2200" dirty="0"/>
              <a:t>Ásványvizek, palackozott vizek: felszínalatti vizek eredetüket tekintve, de szabályozás szempontjából élelmiszerek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50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ép 5" descr="A képen víz, személy, kültéri, kőszikla látható&#10;&#10;Automatikusan generált leírás">
            <a:extLst>
              <a:ext uri="{FF2B5EF4-FFF2-40B4-BE49-F238E27FC236}">
                <a16:creationId xmlns:a16="http://schemas.microsoft.com/office/drawing/2014/main" id="{B232DCBE-C092-0ED9-5272-EC1B4C4FF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0"/>
          <a:stretch/>
        </p:blipFill>
        <p:spPr>
          <a:xfrm>
            <a:off x="-2" y="10"/>
            <a:ext cx="7995504" cy="6857990"/>
          </a:xfrm>
          <a:prstGeom prst="rect">
            <a:avLst/>
          </a:prstGeom>
        </p:spPr>
      </p:pic>
      <p:pic>
        <p:nvPicPr>
          <p:cNvPr id="3" name="Kép 3" descr="A képen fű, kültéri, talaj, személy látható&#10;&#10;Automatikusan generált leírás">
            <a:extLst>
              <a:ext uri="{FF2B5EF4-FFF2-40B4-BE49-F238E27FC236}">
                <a16:creationId xmlns:a16="http://schemas.microsoft.com/office/drawing/2014/main" id="{3B4A1827-4B4F-8F7F-1CE3-EA33E2AEC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78" r="3" b="15063"/>
          <a:stretch/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4" name="Kép 4" descr="A képen szöveg, személy, fedett pályás, pózolás látható&#10;&#10;Automatikusan generált leírás">
            <a:extLst>
              <a:ext uri="{FF2B5EF4-FFF2-40B4-BE49-F238E27FC236}">
                <a16:creationId xmlns:a16="http://schemas.microsoft.com/office/drawing/2014/main" id="{0CBF1BE5-151C-F02D-C939-01F2A47D4A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66" r="1" b="1"/>
          <a:stretch/>
        </p:blipFill>
        <p:spPr>
          <a:xfrm>
            <a:off x="8188029" y="4711872"/>
            <a:ext cx="4003969" cy="2057046"/>
          </a:xfrm>
          <a:prstGeom prst="rect">
            <a:avLst/>
          </a:prstGeom>
        </p:spPr>
      </p:pic>
      <p:pic>
        <p:nvPicPr>
          <p:cNvPr id="2" name="Kép 2" descr="A képen személy, emberek, fedett pályás, pózolás látható&#10;&#10;Automatikusan generált leírás">
            <a:extLst>
              <a:ext uri="{FF2B5EF4-FFF2-40B4-BE49-F238E27FC236}">
                <a16:creationId xmlns:a16="http://schemas.microsoft.com/office/drawing/2014/main" id="{F127792C-F15C-8E02-26F3-D7E0DC89AA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303" b="6566"/>
          <a:stretch/>
        </p:blipFill>
        <p:spPr>
          <a:xfrm>
            <a:off x="8188029" y="2317829"/>
            <a:ext cx="4003969" cy="2228771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AD01C7FA-EB36-BF94-0ABA-325ECFD4F9AF}"/>
              </a:ext>
            </a:extLst>
          </p:cNvPr>
          <p:cNvSpPr txBox="1">
            <a:spLocks/>
          </p:cNvSpPr>
          <p:nvPr/>
        </p:nvSpPr>
        <p:spPr>
          <a:xfrm>
            <a:off x="3800348" y="-3175"/>
            <a:ext cx="7568315" cy="5398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cs typeface="Calibri Light"/>
              </a:rPr>
              <a:t>Sok-</a:t>
            </a:r>
            <a:r>
              <a:rPr lang="en-US" sz="5400" err="1">
                <a:solidFill>
                  <a:schemeClr val="bg1"/>
                </a:solidFill>
                <a:cs typeface="Calibri Light"/>
              </a:rPr>
              <a:t>sok</a:t>
            </a:r>
            <a:r>
              <a:rPr lang="en-US" sz="5400" dirty="0">
                <a:solidFill>
                  <a:schemeClr val="bg1"/>
                </a:solidFill>
                <a:cs typeface="Calibri Light"/>
              </a:rPr>
              <a:t> </a:t>
            </a:r>
            <a:r>
              <a:rPr lang="en-US" sz="5400" err="1">
                <a:solidFill>
                  <a:schemeClr val="bg1"/>
                </a:solidFill>
                <a:cs typeface="Calibri Light"/>
              </a:rPr>
              <a:t>terepmunka</a:t>
            </a:r>
            <a:endParaRPr lang="en-US" sz="540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04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BEC8BBF-D6FA-3352-9670-CE594A28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48632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cs typeface="Calibri Light"/>
              </a:rPr>
              <a:t>Laboratóriumi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munka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4DE9FE0-84CA-11EC-E296-41358359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908005"/>
            <a:ext cx="5295015" cy="32689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err="1">
                <a:cs typeface="Calibri"/>
              </a:rPr>
              <a:t>Hazánkban</a:t>
            </a:r>
            <a:r>
              <a:rPr lang="en-US" sz="2200" dirty="0">
                <a:cs typeface="Calibri"/>
              </a:rPr>
              <a:t> </a:t>
            </a:r>
            <a:r>
              <a:rPr lang="en-US" sz="2200" err="1">
                <a:cs typeface="Calibri"/>
              </a:rPr>
              <a:t>csak</a:t>
            </a:r>
            <a:r>
              <a:rPr lang="en-US" sz="2200" dirty="0">
                <a:cs typeface="Calibri"/>
              </a:rPr>
              <a:t> </a:t>
            </a:r>
            <a:r>
              <a:rPr lang="en-US" sz="2200" err="1">
                <a:cs typeface="Calibri"/>
              </a:rPr>
              <a:t>az</a:t>
            </a:r>
            <a:r>
              <a:rPr lang="en-US" sz="2200" dirty="0">
                <a:cs typeface="Calibri"/>
              </a:rPr>
              <a:t> ELTE-n </a:t>
            </a:r>
            <a:r>
              <a:rPr lang="en-US" sz="2200" err="1">
                <a:cs typeface="Calibri"/>
              </a:rPr>
              <a:t>alkalmazott</a:t>
            </a:r>
            <a:r>
              <a:rPr lang="en-US" sz="2200" dirty="0">
                <a:cs typeface="Calibri"/>
              </a:rPr>
              <a:t> </a:t>
            </a:r>
            <a:r>
              <a:rPr lang="en-US" sz="2200" err="1">
                <a:cs typeface="Calibri"/>
              </a:rPr>
              <a:t>méréstechnika</a:t>
            </a:r>
            <a:r>
              <a:rPr lang="en-US" sz="2200" dirty="0">
                <a:cs typeface="Calibri"/>
              </a:rPr>
              <a:t>: </a:t>
            </a:r>
            <a:r>
              <a:rPr lang="en-US" sz="2200" err="1">
                <a:cs typeface="Calibri"/>
              </a:rPr>
              <a:t>Nucfilm</a:t>
            </a:r>
            <a:r>
              <a:rPr lang="en-US" sz="2200" dirty="0">
                <a:cs typeface="Calibri"/>
              </a:rPr>
              <a:t> </a:t>
            </a:r>
            <a:r>
              <a:rPr lang="en-US" sz="2200" err="1">
                <a:cs typeface="Calibri"/>
              </a:rPr>
              <a:t>diszkeken</a:t>
            </a:r>
            <a:r>
              <a:rPr lang="en-US" sz="2200" dirty="0">
                <a:cs typeface="Calibri"/>
              </a:rPr>
              <a:t> </a:t>
            </a:r>
            <a:r>
              <a:rPr lang="en-US" sz="2200" err="1">
                <a:cs typeface="Calibri"/>
              </a:rPr>
              <a:t>alapuló</a:t>
            </a:r>
            <a:r>
              <a:rPr lang="en-US" sz="2200" dirty="0">
                <a:cs typeface="Calibri"/>
              </a:rPr>
              <a:t> alfa </a:t>
            </a:r>
            <a:r>
              <a:rPr lang="en-US" sz="2200" err="1">
                <a:cs typeface="Calibri"/>
              </a:rPr>
              <a:t>spektrometria</a:t>
            </a:r>
            <a:endParaRPr lang="en-US" sz="22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cs typeface="Calibri"/>
              </a:rPr>
              <a:t>Költséghatékony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gyors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nem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igényel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radiokémiai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eljárást</a:t>
            </a:r>
            <a:endParaRPr lang="en-US" sz="2200" dirty="0">
              <a:cs typeface="Calibri"/>
            </a:endParaRPr>
          </a:p>
        </p:txBody>
      </p:sp>
      <p:pic>
        <p:nvPicPr>
          <p:cNvPr id="6" name="Kép 6" descr="A képen fedett pályás látható&#10;&#10;Automatikusan generált leírás">
            <a:extLst>
              <a:ext uri="{FF2B5EF4-FFF2-40B4-BE49-F238E27FC236}">
                <a16:creationId xmlns:a16="http://schemas.microsoft.com/office/drawing/2014/main" id="{0C6067B8-6006-DDFB-44A1-98FF3606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289" y="362384"/>
            <a:ext cx="1617821" cy="2884488"/>
          </a:xfrm>
          <a:prstGeom prst="rect">
            <a:avLst/>
          </a:prstGeom>
        </p:spPr>
      </p:pic>
      <p:pic>
        <p:nvPicPr>
          <p:cNvPr id="7" name="Kép 7" descr="A képen fedett pályás látható&#10;&#10;Automatikusan generált leírás">
            <a:extLst>
              <a:ext uri="{FF2B5EF4-FFF2-40B4-BE49-F238E27FC236}">
                <a16:creationId xmlns:a16="http://schemas.microsoft.com/office/drawing/2014/main" id="{AF79C026-8FFD-3A64-FCE8-A1101A42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219" y="362383"/>
            <a:ext cx="1617822" cy="2884489"/>
          </a:xfrm>
          <a:prstGeom prst="rect">
            <a:avLst/>
          </a:prstGeom>
        </p:spPr>
      </p:pic>
      <p:pic>
        <p:nvPicPr>
          <p:cNvPr id="5" name="Kép 5" descr="A képen szöveg, fedett pályás, fal, elektronika látható&#10;&#10;Automatikusan generált leírás">
            <a:extLst>
              <a:ext uri="{FF2B5EF4-FFF2-40B4-BE49-F238E27FC236}">
                <a16:creationId xmlns:a16="http://schemas.microsoft.com/office/drawing/2014/main" id="{73ECF8B7-925B-B788-7CE5-49F20C2C5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15177" y="3426258"/>
            <a:ext cx="4193976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0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BEC8BBF-D6FA-3352-9670-CE594A28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Víziszonyod van?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4DE9FE0-84CA-11EC-E296-41358359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Gamma </a:t>
            </a:r>
            <a:r>
              <a:rPr lang="en-US" sz="2200" dirty="0" err="1"/>
              <a:t>szelvények</a:t>
            </a:r>
            <a:r>
              <a:rPr lang="en-US" sz="2200" dirty="0"/>
              <a:t> </a:t>
            </a:r>
            <a:r>
              <a:rPr lang="en-US" sz="2200" dirty="0" err="1"/>
              <a:t>elemzése</a:t>
            </a:r>
            <a:endParaRPr lang="en-US" sz="2200" dirty="0" err="1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err="1"/>
              <a:t>Geológiai</a:t>
            </a:r>
            <a:r>
              <a:rPr lang="en-US" sz="2200" dirty="0"/>
              <a:t> </a:t>
            </a:r>
            <a:r>
              <a:rPr lang="en-US" sz="2200" err="1"/>
              <a:t>modell</a:t>
            </a:r>
            <a:r>
              <a:rPr lang="en-US" sz="2200" dirty="0"/>
              <a:t> </a:t>
            </a:r>
            <a:r>
              <a:rPr lang="en-US" sz="2200" err="1"/>
              <a:t>építés</a:t>
            </a:r>
            <a:endParaRPr lang="en-US" sz="2200" err="1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ea typeface="Calibri"/>
                <a:cs typeface="Calibri"/>
              </a:rPr>
              <a:t>Numerikus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dirty="0" err="1">
                <a:ea typeface="Calibri"/>
                <a:cs typeface="Calibri"/>
              </a:rPr>
              <a:t>szimuláció</a:t>
            </a:r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id="{82486C10-EE6C-C89A-E2F8-B35C4FF0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471669"/>
            <a:ext cx="4014216" cy="3144996"/>
          </a:xfrm>
          <a:prstGeom prst="rect">
            <a:avLst/>
          </a:prstGeom>
        </p:spPr>
      </p:pic>
      <p:pic>
        <p:nvPicPr>
          <p:cNvPr id="9" name="Kép 9" descr="A képen diagram, sematikus rajz látható&#10;&#10;Automatikusan generált leírás">
            <a:extLst>
              <a:ext uri="{FF2B5EF4-FFF2-40B4-BE49-F238E27FC236}">
                <a16:creationId xmlns:a16="http://schemas.microsoft.com/office/drawing/2014/main" id="{BFC6200C-04F1-88BF-D879-AB493EB92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7340" y="4079193"/>
            <a:ext cx="3868928" cy="217627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8A6BF56-D8C3-9BF2-DD0C-9F9CB382C3A8}"/>
              </a:ext>
            </a:extLst>
          </p:cNvPr>
          <p:cNvSpPr txBox="1"/>
          <p:nvPr/>
        </p:nvSpPr>
        <p:spPr>
          <a:xfrm>
            <a:off x="645242" y="4565854"/>
            <a:ext cx="6651521" cy="181588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800" b="1" dirty="0">
                <a:cs typeface="Calibri"/>
              </a:rPr>
              <a:t>Keress bátran: </a:t>
            </a:r>
            <a:r>
              <a:rPr lang="hu-HU" sz="2800" b="1" dirty="0">
                <a:cs typeface="Calibri"/>
                <a:hlinkClick r:id="rId4"/>
              </a:rPr>
              <a:t>eross.anita@ttk.elte.hu</a:t>
            </a:r>
            <a:endParaRPr lang="hu-HU" sz="2800" b="1" dirty="0">
              <a:cs typeface="Calibri"/>
            </a:endParaRPr>
          </a:p>
          <a:p>
            <a:r>
              <a:rPr lang="hu-HU" sz="2800" b="1" dirty="0">
                <a:cs typeface="Calibri"/>
              </a:rPr>
              <a:t>Általános és Alkalmazott Földtani Tanszék 1-706</a:t>
            </a:r>
          </a:p>
          <a:p>
            <a:r>
              <a:rPr lang="hu-HU" sz="2800" b="1" dirty="0">
                <a:cs typeface="Calibri"/>
              </a:rPr>
              <a:t>https://malleo.geology.elte.hu/</a:t>
            </a:r>
          </a:p>
        </p:txBody>
      </p:sp>
    </p:spTree>
    <p:extLst>
      <p:ext uri="{BB962C8B-B14F-4D97-AF65-F5344CB8AC3E}">
        <p14:creationId xmlns:p14="http://schemas.microsoft.com/office/powerpoint/2010/main" val="5780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Szélesvásznú</PresentationFormat>
  <Paragraphs>19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Office-téma</vt:lpstr>
      <vt:lpstr>Természetes nyomjelzők a felszínalatti vízáramlási rendszerek megértésében </vt:lpstr>
      <vt:lpstr>Felszínalatti vizek áramlási rendszerében vizsgáljuk a természetes radioaktív izotópok előfordulását</vt:lpstr>
      <vt:lpstr>PowerPoint-bemutató</vt:lpstr>
      <vt:lpstr>Laboratóriumi munka</vt:lpstr>
      <vt:lpstr>Víziszonyod van?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>Szűcs József Gábor</cp:lastModifiedBy>
  <cp:revision>174</cp:revision>
  <dcterms:created xsi:type="dcterms:W3CDTF">2023-05-17T11:11:27Z</dcterms:created>
  <dcterms:modified xsi:type="dcterms:W3CDTF">2025-04-14T10:00:26Z</dcterms:modified>
</cp:coreProperties>
</file>