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8" r:id="rId5"/>
    <p:sldId id="269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E0D166-B122-DE94-609C-DAD880B74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A9D4B29-B8D4-1EA4-961B-0E50DCF6C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C1EEFBB-6165-12D4-C237-047AF5AA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D207-00C5-420A-8610-F35D413E18C0}" type="datetimeFigureOut">
              <a:rPr lang="hu-HU" smtClean="0"/>
              <a:t>2025. ápr. 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06BE963-A6EF-F46D-8FEE-D4A57475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E3A480C-ED91-AB27-568F-5545F33B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8A92-7F7A-4DAB-8A62-F7A2A1B496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294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6236FA-51CE-E0B9-B941-6E480C8E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48FBC81-6393-7176-A9DE-F82BC8CD6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2509D5E-8BDE-5157-5DC2-A25A160C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D207-00C5-420A-8610-F35D413E18C0}" type="datetimeFigureOut">
              <a:rPr lang="hu-HU" smtClean="0"/>
              <a:t>2025. ápr. 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1F9D923-0708-6237-8F61-5C1C57E9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8599D31-C062-33A8-E132-86FBDACC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8A92-7F7A-4DAB-8A62-F7A2A1B496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837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B536DF6-88E3-0568-7A6A-D03B738E8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CC53248-15DA-32CF-85F4-900C81A26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497C686-2823-CC40-3983-2D556000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D207-00C5-420A-8610-F35D413E18C0}" type="datetimeFigureOut">
              <a:rPr lang="hu-HU" smtClean="0"/>
              <a:t>2025. ápr. 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507C35A-5473-7515-07AB-EF530CE3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0E176BD-D741-A1F1-6BF2-202130C7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8A92-7F7A-4DAB-8A62-F7A2A1B496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299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90A75C-65B3-2C0F-E8B6-F49399E0A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4D64F0-E19B-E347-9F0B-2F92C76FD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868275E-6720-F147-EA08-11EE15D27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D207-00C5-420A-8610-F35D413E18C0}" type="datetimeFigureOut">
              <a:rPr lang="hu-HU" smtClean="0"/>
              <a:t>2025. ápr. 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4DB5AC-693B-63A2-7A7D-3AC44BFA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07669D-2565-1CFA-7855-970FB285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8A92-7F7A-4DAB-8A62-F7A2A1B496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497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2C6481-14DA-CC47-4453-18D810C35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20E0DA-50B9-C6D4-AB5F-44DFD3642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4CEBA84-8EC9-89E2-0A63-48AB086B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D207-00C5-420A-8610-F35D413E18C0}" type="datetimeFigureOut">
              <a:rPr lang="hu-HU" smtClean="0"/>
              <a:t>2025. ápr. 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7770466-38C9-B73A-001D-D2C5146DD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6470121-C0C5-BB64-5B4D-CEC19B53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8A92-7F7A-4DAB-8A62-F7A2A1B496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532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FC31B6-12D6-AA53-4936-905DB4DB6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F40CBA-2BAD-FEAA-4696-9991ED9B7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C4F8E56-C1AD-77EB-DB59-CF0F9EF41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17D124-5A74-B422-5BB5-492B484D3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D207-00C5-420A-8610-F35D413E18C0}" type="datetimeFigureOut">
              <a:rPr lang="hu-HU" smtClean="0"/>
              <a:t>2025. ápr. 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04B4582-0D97-D75D-74BE-30C829A2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949EE1E-77EE-CA8C-9B94-1307DCD1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8A92-7F7A-4DAB-8A62-F7A2A1B496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270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E6E892-3E47-890E-040D-59988630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5A0FF8A-4C08-44BD-46B3-C8C4CADD8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7EC2AF2-0F8E-420E-A978-AA24335E0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6AA6825-83F0-5CD0-7B9F-3B5BA55FE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9380BDF-BB73-CC1C-E6BF-D3B228D36C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BAF2210-855A-9B2F-9B20-A1AAA6D5E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D207-00C5-420A-8610-F35D413E18C0}" type="datetimeFigureOut">
              <a:rPr lang="hu-HU" smtClean="0"/>
              <a:t>2025. ápr. 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D1AB19F-D8CC-05FD-8144-9C7B1E0A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1F53EA6-CC19-5DD9-F3FB-3790BE019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8A92-7F7A-4DAB-8A62-F7A2A1B496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022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34838F-79B0-4565-BAE9-AA76DA09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C796126-1CE8-9166-50DA-0F69AD077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D207-00C5-420A-8610-F35D413E18C0}" type="datetimeFigureOut">
              <a:rPr lang="hu-HU" smtClean="0"/>
              <a:t>2025. ápr. 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D5E83AF-435C-3BD3-C7EA-48CFF5FD6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6F7806B-5A19-ECB4-93AB-DD615B6E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8A92-7F7A-4DAB-8A62-F7A2A1B496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630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ABA9D75-44AE-1EF5-A1C5-2A2BADBEB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D207-00C5-420A-8610-F35D413E18C0}" type="datetimeFigureOut">
              <a:rPr lang="hu-HU" smtClean="0"/>
              <a:t>2025. ápr. 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366595F-D001-FCFB-7B2C-F2E56E24F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1B519F8-23BE-111C-6816-D434849A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8A92-7F7A-4DAB-8A62-F7A2A1B496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03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2477EB-32C8-64A0-EB31-E8687D736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5EF24A6-B642-97E2-9C29-AC5B1AF13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DA84614-E276-D2B6-D075-C549F89B0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B2889CA-0A45-8340-CF5F-0B1AE7390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D207-00C5-420A-8610-F35D413E18C0}" type="datetimeFigureOut">
              <a:rPr lang="hu-HU" smtClean="0"/>
              <a:t>2025. ápr. 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418E5AD-3A72-1D31-3146-E6C046721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A725476-9709-A6FB-EF74-79247BD0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8A92-7F7A-4DAB-8A62-F7A2A1B496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412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F4C3CF-3A9E-96E5-CBD2-8E059B92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0594624-3A42-C185-5104-1A52CD31D1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023B318-69E1-5150-A1E7-C54B776C9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FAD6AA9-882C-EC47-D6ED-9B09FA85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D207-00C5-420A-8610-F35D413E18C0}" type="datetimeFigureOut">
              <a:rPr lang="hu-HU" smtClean="0"/>
              <a:t>2025. ápr. 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F4315ED-2919-A4D3-1F2A-F97EB8E3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FD6C4B9-447D-F835-DFFB-4A314EFFE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8A92-7F7A-4DAB-8A62-F7A2A1B496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201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D800299-1FE5-9238-C593-CB2A5C869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9689750-72CA-4ACC-6406-2EB4C1AD6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734B260-C0E1-D42C-017D-E089E73D0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68D207-00C5-420A-8610-F35D413E18C0}" type="datetimeFigureOut">
              <a:rPr lang="hu-HU" smtClean="0"/>
              <a:t>2025. ápr. 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7FAD0BF-ED19-7208-188F-F82257EC6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FB491C4-11FC-FB60-8AD9-993A2C73D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938A92-7F7A-4DAB-8A62-F7A2A1B496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514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39AF47-08CD-FC0C-2645-455AEC85DE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err="1"/>
              <a:t>Müontomográfia</a:t>
            </a:r>
            <a:endParaRPr lang="hu-HU" b="1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5FAB3BD-3D81-FAFA-8F9D-40DADD39F2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2025.04.07</a:t>
            </a:r>
          </a:p>
          <a:p>
            <a:r>
              <a:rPr lang="hu-HU" b="1" smtClean="0"/>
              <a:t>ELTE</a:t>
            </a:r>
          </a:p>
          <a:p>
            <a:r>
              <a:rPr lang="hu-HU" sz="4000" b="1" smtClean="0"/>
              <a:t>Tehetségnap </a:t>
            </a:r>
            <a:endParaRPr lang="hu-HU" sz="4000" b="1" dirty="0"/>
          </a:p>
        </p:txBody>
      </p:sp>
    </p:spTree>
    <p:extLst>
      <p:ext uri="{BB962C8B-B14F-4D97-AF65-F5344CB8AC3E}">
        <p14:creationId xmlns:p14="http://schemas.microsoft.com/office/powerpoint/2010/main" val="30904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 flipV="1">
            <a:off x="0" y="-1"/>
            <a:ext cx="12192000" cy="1141515"/>
          </a:xfrm>
          <a:prstGeom prst="rect">
            <a:avLst/>
          </a:prstGeom>
          <a:solidFill>
            <a:srgbClr val="EB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24465"/>
            <a:ext cx="7892845" cy="515425"/>
          </a:xfrm>
        </p:spPr>
        <p:txBody>
          <a:bodyPr>
            <a:noAutofit/>
          </a:bodyPr>
          <a:lstStyle/>
          <a:p>
            <a:r>
              <a:rPr lang="hu-HU" sz="3200" b="1" dirty="0"/>
              <a:t>Felszín alatti </a:t>
            </a:r>
            <a:r>
              <a:rPr lang="hu-HU" sz="3200" b="1" dirty="0" err="1"/>
              <a:t>müográfia</a:t>
            </a:r>
            <a:endParaRPr lang="hu-HU" sz="32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109" y="314405"/>
            <a:ext cx="2300747" cy="508965"/>
          </a:xfrm>
          <a:prstGeom prst="rect">
            <a:avLst/>
          </a:prstGeom>
        </p:spPr>
      </p:pic>
      <p:pic>
        <p:nvPicPr>
          <p:cNvPr id="5" name="Picture 2" descr="Sámsonháza, Földtani szelvény | Mapio.net">
            <a:extLst>
              <a:ext uri="{FF2B5EF4-FFF2-40B4-BE49-F238E27FC236}">
                <a16:creationId xmlns:a16="http://schemas.microsoft.com/office/drawing/2014/main" id="{3C525959-2D53-687D-461F-3F1372D99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35" y="1745024"/>
            <a:ext cx="6677025" cy="500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3199CE6E-80EB-5F5A-0AE5-F44627435EC6}"/>
              </a:ext>
            </a:extLst>
          </p:cNvPr>
          <p:cNvSpPr/>
          <p:nvPr/>
        </p:nvSpPr>
        <p:spPr>
          <a:xfrm>
            <a:off x="878435" y="5751826"/>
            <a:ext cx="6677025" cy="633046"/>
          </a:xfrm>
          <a:prstGeom prst="rect">
            <a:avLst/>
          </a:prstGeom>
          <a:pattFill prst="horzBrick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ED5E682E-76D3-C104-41F8-786EE45990C0}"/>
              </a:ext>
            </a:extLst>
          </p:cNvPr>
          <p:cNvSpPr/>
          <p:nvPr/>
        </p:nvSpPr>
        <p:spPr>
          <a:xfrm>
            <a:off x="878435" y="5840776"/>
            <a:ext cx="6677025" cy="430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A7092802-96B3-B58B-A3F2-42E7DB1A4254}"/>
              </a:ext>
            </a:extLst>
          </p:cNvPr>
          <p:cNvSpPr/>
          <p:nvPr/>
        </p:nvSpPr>
        <p:spPr>
          <a:xfrm>
            <a:off x="5071703" y="6097043"/>
            <a:ext cx="290286" cy="145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A745756A-0B68-1E69-BBF5-CEE82B6AE535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3693073" y="2942452"/>
            <a:ext cx="1523773" cy="31545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001ED528-965D-6DAE-48C8-152F2C28945E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4059785" y="2807734"/>
            <a:ext cx="1157061" cy="32893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2EB7664A-C0E0-48D9-7EAD-D7791D5C07C0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4340773" y="2783250"/>
            <a:ext cx="876073" cy="33137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E6E633B8-E9A1-CA0B-DDC5-12782920F189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4616998" y="2761479"/>
            <a:ext cx="599848" cy="33355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D67C2308-6132-5148-BA66-616431132080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4926560" y="2761479"/>
            <a:ext cx="290286" cy="33355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4609462B-30CD-AD43-7288-2CF9DC925170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5216846" y="2761479"/>
            <a:ext cx="0" cy="33355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C2F2A1A9-D82D-D882-4C4F-228EC6B95807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5216846" y="2783250"/>
            <a:ext cx="319314" cy="33137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6128925B-56FB-B965-FDE7-F9C6AD598FF1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5216846" y="2633563"/>
            <a:ext cx="638629" cy="34634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églalap 17">
            <a:extLst>
              <a:ext uri="{FF2B5EF4-FFF2-40B4-BE49-F238E27FC236}">
                <a16:creationId xmlns:a16="http://schemas.microsoft.com/office/drawing/2014/main" id="{C4FEC3B1-8254-774E-E804-510F9BB8FCD4}"/>
              </a:ext>
            </a:extLst>
          </p:cNvPr>
          <p:cNvSpPr/>
          <p:nvPr/>
        </p:nvSpPr>
        <p:spPr>
          <a:xfrm>
            <a:off x="4004903" y="6097043"/>
            <a:ext cx="290286" cy="145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3B2942E4-6CE2-7B0B-418E-5FFF58C455D3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3226575" y="3238172"/>
            <a:ext cx="923471" cy="28588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D33AB07A-6147-82B0-BD20-76EAE3C56FE6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3421157" y="3049950"/>
            <a:ext cx="728889" cy="30470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D9656A97-782A-D306-7A83-369C07959527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3547931" y="3049950"/>
            <a:ext cx="602115" cy="30470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DFAD9DFE-198D-258E-F533-10261D5FE733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3859759" y="2942452"/>
            <a:ext cx="290287" cy="31545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79516B6F-22EB-ACD2-483B-4970D2E2D622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4150046" y="2807734"/>
            <a:ext cx="0" cy="32893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1386536D-7359-4D9A-71A8-6037F6B717F8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4150046" y="2783250"/>
            <a:ext cx="319314" cy="33137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662452A9-DBF5-C924-3219-A18BBF2C7001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4150046" y="2761479"/>
            <a:ext cx="693511" cy="33355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F507E72B-DBCA-8E03-540C-9E7A51B4038A}"/>
              </a:ext>
            </a:extLst>
          </p:cNvPr>
          <p:cNvSpPr txBox="1"/>
          <p:nvPr/>
        </p:nvSpPr>
        <p:spPr>
          <a:xfrm>
            <a:off x="8117633" y="1399592"/>
            <a:ext cx="370425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Forrás</a:t>
            </a:r>
            <a:r>
              <a:rPr lang="hu-HU" dirty="0"/>
              <a:t>: kozmikus sugárzás által keltett relativisztikus </a:t>
            </a:r>
            <a:r>
              <a:rPr lang="hu-HU" dirty="0" err="1"/>
              <a:t>müonok</a:t>
            </a:r>
            <a:r>
              <a:rPr lang="hu-HU" dirty="0"/>
              <a:t>.</a:t>
            </a:r>
          </a:p>
          <a:p>
            <a:r>
              <a:rPr lang="hu-HU" dirty="0"/>
              <a:t>Közel stacionárius, felszínen ismert a fluxus eloszlása (szög és energia)</a:t>
            </a:r>
          </a:p>
          <a:p>
            <a:endParaRPr lang="hu-HU" dirty="0"/>
          </a:p>
          <a:p>
            <a:r>
              <a:rPr lang="hu-HU" b="1" dirty="0"/>
              <a:t>Kutatási mélység</a:t>
            </a:r>
            <a:r>
              <a:rPr lang="hu-HU" dirty="0"/>
              <a:t>: kb. </a:t>
            </a:r>
            <a:r>
              <a:rPr lang="hu-HU" dirty="0" err="1"/>
              <a:t>max</a:t>
            </a:r>
            <a:r>
              <a:rPr lang="hu-HU" dirty="0"/>
              <a:t> 600 m</a:t>
            </a:r>
          </a:p>
          <a:p>
            <a:endParaRPr lang="hu-HU" dirty="0"/>
          </a:p>
          <a:p>
            <a:r>
              <a:rPr lang="hu-HU" b="1" dirty="0"/>
              <a:t>Szögfelbontás</a:t>
            </a:r>
            <a:r>
              <a:rPr lang="hu-HU" dirty="0"/>
              <a:t>: </a:t>
            </a:r>
            <a:r>
              <a:rPr lang="hu-HU" dirty="0" err="1"/>
              <a:t>mrad</a:t>
            </a:r>
            <a:endParaRPr lang="hu-HU" dirty="0"/>
          </a:p>
          <a:p>
            <a:endParaRPr lang="hu-HU" dirty="0"/>
          </a:p>
          <a:p>
            <a:r>
              <a:rPr lang="hu-HU" b="1" dirty="0"/>
              <a:t>Szögtartomány</a:t>
            </a:r>
            <a:r>
              <a:rPr lang="hu-HU" dirty="0"/>
              <a:t>: felszín alatti méréseknél  </a:t>
            </a:r>
            <a:r>
              <a:rPr lang="hu-HU" dirty="0" err="1"/>
              <a:t>max</a:t>
            </a:r>
            <a:r>
              <a:rPr lang="hu-HU" dirty="0"/>
              <a:t> zenit: 45 fok </a:t>
            </a:r>
          </a:p>
          <a:p>
            <a:endParaRPr lang="hu-HU" dirty="0"/>
          </a:p>
          <a:p>
            <a:r>
              <a:rPr lang="hu-HU" b="1" dirty="0"/>
              <a:t>Térbeli felbontás</a:t>
            </a:r>
            <a:r>
              <a:rPr lang="hu-HU" dirty="0"/>
              <a:t>: mélységtől függő, de méteres nagyságrendű</a:t>
            </a:r>
          </a:p>
          <a:p>
            <a:endParaRPr lang="hu-HU" dirty="0"/>
          </a:p>
          <a:p>
            <a:r>
              <a:rPr lang="hu-HU" b="1" dirty="0"/>
              <a:t>Cél</a:t>
            </a:r>
            <a:r>
              <a:rPr lang="hu-HU" dirty="0"/>
              <a:t>: Sűrűségeloszlás rekonstruálása</a:t>
            </a:r>
          </a:p>
          <a:p>
            <a:r>
              <a:rPr lang="hu-HU" dirty="0"/>
              <a:t>Érzékenység anomália kiterjedésétől függően : 0.3 – 0.4 g/</a:t>
            </a:r>
            <a:r>
              <a:rPr lang="hu-HU" dirty="0" err="1"/>
              <a:t>ccm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90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B54BC-3897-BDC8-2210-4488FBAD7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C57B6A20-E313-386F-C68E-E3B26E2FA318}"/>
              </a:ext>
            </a:extLst>
          </p:cNvPr>
          <p:cNvSpPr/>
          <p:nvPr/>
        </p:nvSpPr>
        <p:spPr>
          <a:xfrm flipV="1">
            <a:off x="0" y="-1"/>
            <a:ext cx="12192000" cy="1141515"/>
          </a:xfrm>
          <a:prstGeom prst="rect">
            <a:avLst/>
          </a:prstGeom>
          <a:solidFill>
            <a:srgbClr val="EB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7F2F225-610B-18B8-6EB7-4A8B158D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4" y="314405"/>
            <a:ext cx="9550343" cy="515425"/>
          </a:xfrm>
        </p:spPr>
        <p:txBody>
          <a:bodyPr>
            <a:normAutofit fontScale="90000"/>
          </a:bodyPr>
          <a:lstStyle/>
          <a:p>
            <a:r>
              <a:rPr lang="hu-HU" sz="2800" b="1" dirty="0"/>
              <a:t>3D </a:t>
            </a:r>
            <a:r>
              <a:rPr lang="hu-HU" sz="2800" b="1" dirty="0" err="1"/>
              <a:t>müontomográfiai</a:t>
            </a:r>
            <a:r>
              <a:rPr lang="hu-HU" sz="2800" b="1" dirty="0"/>
              <a:t> inverzió eredményei </a:t>
            </a:r>
            <a:r>
              <a:rPr lang="hu-HU" sz="2800" b="1" u="sng" dirty="0"/>
              <a:t>épített környezetben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6A6B23B-DFDE-9F5F-E529-85C589196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109" y="314405"/>
            <a:ext cx="2300747" cy="508965"/>
          </a:xfrm>
          <a:prstGeom prst="rect">
            <a:avLst/>
          </a:prstGeom>
        </p:spPr>
      </p:pic>
      <p:pic>
        <p:nvPicPr>
          <p:cNvPr id="9" name="Kép 8" descr="A képen szöveg, képernyőkép, diagram, térkép látható&#10;&#10;Automatikusan generált leírás">
            <a:extLst>
              <a:ext uri="{FF2B5EF4-FFF2-40B4-BE49-F238E27FC236}">
                <a16:creationId xmlns:a16="http://schemas.microsoft.com/office/drawing/2014/main" id="{0E3BA107-38F2-7A4C-6CF2-6140EF0CD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90" y="1370335"/>
            <a:ext cx="7184673" cy="5173259"/>
          </a:xfrm>
          <a:prstGeom prst="rect">
            <a:avLst/>
          </a:prstGeom>
        </p:spPr>
      </p:pic>
      <p:pic>
        <p:nvPicPr>
          <p:cNvPr id="5" name="Kép 4" descr="A képen szöveg, térkép, diagram, képernyőkép látható&#10;&#10;Automatikusan generált leírás">
            <a:extLst>
              <a:ext uri="{FF2B5EF4-FFF2-40B4-BE49-F238E27FC236}">
                <a16:creationId xmlns:a16="http://schemas.microsoft.com/office/drawing/2014/main" id="{2E24A399-942C-73D7-C8DE-A5C19DC7B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4" y="2859355"/>
            <a:ext cx="5333559" cy="399864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92D9BAF0-5532-EA53-E4C7-E5749C97356A}"/>
              </a:ext>
            </a:extLst>
          </p:cNvPr>
          <p:cNvSpPr txBox="1"/>
          <p:nvPr/>
        </p:nvSpPr>
        <p:spPr>
          <a:xfrm>
            <a:off x="244806" y="1250302"/>
            <a:ext cx="4532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3D Rekonstrukció </a:t>
            </a:r>
            <a:r>
              <a:rPr lang="hu-HU" sz="1600" b="1" u="sng" dirty="0" err="1"/>
              <a:t>minössze</a:t>
            </a:r>
            <a:r>
              <a:rPr lang="hu-HU" sz="1600" b="1" u="sng" dirty="0"/>
              <a:t> 4 (!) detektorpozícióból </a:t>
            </a:r>
          </a:p>
          <a:p>
            <a:r>
              <a:rPr lang="hu-HU" sz="1600" b="1" u="sng" dirty="0"/>
              <a:t>Átvilágított vastagság kb. 40 m</a:t>
            </a:r>
          </a:p>
          <a:p>
            <a:r>
              <a:rPr lang="hu-HU" sz="1600" b="1" u="sng" dirty="0"/>
              <a:t>Térbeli felbontás: 0.8 – 1 m</a:t>
            </a:r>
          </a:p>
          <a:p>
            <a:r>
              <a:rPr lang="hu-HU" sz="1600" b="1" u="sng" dirty="0" err="1"/>
              <a:t>Voxel</a:t>
            </a:r>
            <a:r>
              <a:rPr lang="hu-HU" sz="1600" b="1" u="sng" dirty="0"/>
              <a:t> szám</a:t>
            </a:r>
            <a:r>
              <a:rPr lang="hu-HU" sz="1600" u="sng" dirty="0"/>
              <a:t>: 45 x 40 x 40</a:t>
            </a:r>
          </a:p>
          <a:p>
            <a:r>
              <a:rPr lang="hu-HU" sz="1600" b="1" u="sng" dirty="0" err="1"/>
              <a:t>Bayes</a:t>
            </a:r>
            <a:r>
              <a:rPr lang="hu-HU" sz="1600" b="1" u="sng" dirty="0"/>
              <a:t> inverzió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028B1CF5-89C5-42DF-7AC4-E017DBA7F631}"/>
              </a:ext>
            </a:extLst>
          </p:cNvPr>
          <p:cNvSpPr txBox="1"/>
          <p:nvPr/>
        </p:nvSpPr>
        <p:spPr>
          <a:xfrm>
            <a:off x="5934269" y="1141514"/>
            <a:ext cx="46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Horizontális szelvény 26 m-el a detektorok felett</a:t>
            </a:r>
          </a:p>
        </p:txBody>
      </p:sp>
    </p:spTree>
    <p:extLst>
      <p:ext uri="{BB962C8B-B14F-4D97-AF65-F5344CB8AC3E}">
        <p14:creationId xmlns:p14="http://schemas.microsoft.com/office/powerpoint/2010/main" val="19967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A8030-CF79-7005-9267-764787E78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9059C965-761D-C69B-6B6A-E263AA49FD22}"/>
              </a:ext>
            </a:extLst>
          </p:cNvPr>
          <p:cNvSpPr/>
          <p:nvPr/>
        </p:nvSpPr>
        <p:spPr>
          <a:xfrm flipV="1">
            <a:off x="0" y="-1"/>
            <a:ext cx="12192000" cy="1141515"/>
          </a:xfrm>
          <a:prstGeom prst="rect">
            <a:avLst/>
          </a:prstGeom>
          <a:solidFill>
            <a:srgbClr val="EB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E4288E4-FEC5-4703-98CC-C561B01D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4" y="314405"/>
            <a:ext cx="9550343" cy="515425"/>
          </a:xfrm>
        </p:spPr>
        <p:txBody>
          <a:bodyPr>
            <a:normAutofit fontScale="90000"/>
          </a:bodyPr>
          <a:lstStyle/>
          <a:p>
            <a:r>
              <a:rPr lang="hu-HU" sz="2800" b="1" dirty="0" err="1"/>
              <a:t>Müon</a:t>
            </a:r>
            <a:r>
              <a:rPr lang="hu-HU" sz="2800" b="1" dirty="0"/>
              <a:t>-tomográfia eredményei  70 m vastag dolomitban</a:t>
            </a:r>
          </a:p>
        </p:txBody>
      </p:sp>
      <p:pic>
        <p:nvPicPr>
          <p:cNvPr id="8" name="Tartalom helye 7" descr="A képen szöveg, képernyőkép, diagram, térkép látható&#10;&#10;Automatikusan generált leírás">
            <a:extLst>
              <a:ext uri="{FF2B5EF4-FFF2-40B4-BE49-F238E27FC236}">
                <a16:creationId xmlns:a16="http://schemas.microsoft.com/office/drawing/2014/main" id="{41DB1C6F-59C0-2C9F-907E-0AD994E7E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2" y="1380931"/>
            <a:ext cx="6883550" cy="5162663"/>
          </a:xfr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7A1515A-2B48-9A65-B245-3FA182A59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109" y="314405"/>
            <a:ext cx="2300747" cy="508965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AC63FBB1-5FC1-1FB9-14B1-12E76DA1CDE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3000"/>
          </a:blip>
          <a:stretch>
            <a:fillRect/>
          </a:stretch>
        </p:blipFill>
        <p:spPr>
          <a:xfrm rot="197332">
            <a:off x="7862600" y="2611083"/>
            <a:ext cx="3975869" cy="3318176"/>
          </a:xfrm>
          <a:prstGeom prst="rect">
            <a:avLst/>
          </a:prstGeom>
        </p:spPr>
      </p:pic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B4EB0213-285E-23C0-ECA5-559C21CD3872}"/>
              </a:ext>
            </a:extLst>
          </p:cNvPr>
          <p:cNvCxnSpPr/>
          <p:nvPr/>
        </p:nvCxnSpPr>
        <p:spPr>
          <a:xfrm flipH="1" flipV="1">
            <a:off x="4730620" y="3862873"/>
            <a:ext cx="5701004" cy="709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B4D83C2A-D04A-420F-A25A-2907B9D4167C}"/>
              </a:ext>
            </a:extLst>
          </p:cNvPr>
          <p:cNvSpPr txBox="1"/>
          <p:nvPr/>
        </p:nvSpPr>
        <p:spPr>
          <a:xfrm>
            <a:off x="8929396" y="6040575"/>
            <a:ext cx="276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Repedezett zóna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A65705B9-0B33-1C9B-E95E-4D1ABA6E4606}"/>
              </a:ext>
            </a:extLst>
          </p:cNvPr>
          <p:cNvSpPr txBox="1"/>
          <p:nvPr/>
        </p:nvSpPr>
        <p:spPr>
          <a:xfrm>
            <a:off x="1800321" y="1050930"/>
            <a:ext cx="505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Repedezett zónák, üregek kimutatása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BFB77F9-C414-62ED-B98B-A1718F313433}"/>
              </a:ext>
            </a:extLst>
          </p:cNvPr>
          <p:cNvSpPr txBox="1"/>
          <p:nvPr/>
        </p:nvSpPr>
        <p:spPr>
          <a:xfrm>
            <a:off x="7581122" y="1235596"/>
            <a:ext cx="3802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Detektorpozíciók száma</a:t>
            </a:r>
            <a:r>
              <a:rPr lang="hu-HU" dirty="0"/>
              <a:t>:7</a:t>
            </a:r>
          </a:p>
          <a:p>
            <a:r>
              <a:rPr lang="hu-HU" b="1" dirty="0" err="1"/>
              <a:t>Voxelszám</a:t>
            </a:r>
            <a:r>
              <a:rPr lang="hu-HU" dirty="0"/>
              <a:t>: 60 x58 x52</a:t>
            </a:r>
          </a:p>
          <a:p>
            <a:r>
              <a:rPr lang="hu-HU" b="1" dirty="0"/>
              <a:t>Térbeli felbontás</a:t>
            </a:r>
            <a:r>
              <a:rPr lang="hu-HU" dirty="0"/>
              <a:t>: 1.5 -2 m</a:t>
            </a:r>
          </a:p>
          <a:p>
            <a:r>
              <a:rPr lang="hu-HU" b="1" dirty="0" err="1"/>
              <a:t>Bayes</a:t>
            </a:r>
            <a:r>
              <a:rPr lang="hu-HU" b="1" dirty="0"/>
              <a:t> inverzió</a:t>
            </a:r>
          </a:p>
        </p:txBody>
      </p:sp>
    </p:spTree>
    <p:extLst>
      <p:ext uri="{BB962C8B-B14F-4D97-AF65-F5344CB8AC3E}">
        <p14:creationId xmlns:p14="http://schemas.microsoft.com/office/powerpoint/2010/main" val="56732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00C15-691A-F193-64FB-69D682C18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179D38D3-E232-1E54-77BE-C70ED300EF7F}"/>
              </a:ext>
            </a:extLst>
          </p:cNvPr>
          <p:cNvSpPr/>
          <p:nvPr/>
        </p:nvSpPr>
        <p:spPr>
          <a:xfrm flipV="1">
            <a:off x="0" y="-1"/>
            <a:ext cx="12192000" cy="1141515"/>
          </a:xfrm>
          <a:prstGeom prst="rect">
            <a:avLst/>
          </a:prstGeom>
          <a:solidFill>
            <a:srgbClr val="EB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341557A-0445-D187-323B-7FD97557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4" y="314405"/>
            <a:ext cx="9550343" cy="515425"/>
          </a:xfrm>
        </p:spPr>
        <p:txBody>
          <a:bodyPr>
            <a:normAutofit fontScale="90000"/>
          </a:bodyPr>
          <a:lstStyle/>
          <a:p>
            <a:r>
              <a:rPr lang="hu-HU" sz="2800" b="1" dirty="0" err="1"/>
              <a:t>Müon</a:t>
            </a:r>
            <a:r>
              <a:rPr lang="hu-HU" sz="2800" b="1" dirty="0"/>
              <a:t>-tomográfia eredményei  70 m vastag dolomitban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17D127C-A9C4-F3E3-50DD-31D738211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109" y="314405"/>
            <a:ext cx="2300747" cy="50896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A8694F79-A1F0-2815-284B-613B393F3738}"/>
              </a:ext>
            </a:extLst>
          </p:cNvPr>
          <p:cNvSpPr txBox="1"/>
          <p:nvPr/>
        </p:nvSpPr>
        <p:spPr>
          <a:xfrm>
            <a:off x="4344098" y="6354205"/>
            <a:ext cx="276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Repedezett zóna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2502CB14-73E3-980F-B6DD-F82BBACEF04C}"/>
              </a:ext>
            </a:extLst>
          </p:cNvPr>
          <p:cNvSpPr txBox="1"/>
          <p:nvPr/>
        </p:nvSpPr>
        <p:spPr>
          <a:xfrm>
            <a:off x="1800321" y="1050930"/>
            <a:ext cx="505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Repedezett zónák, üregek kimutatása</a:t>
            </a:r>
          </a:p>
        </p:txBody>
      </p:sp>
      <p:pic>
        <p:nvPicPr>
          <p:cNvPr id="14" name="Tartalom helye 13" descr="A képen képernyőkép, tér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5EE6311-E814-68B0-9922-4A2BD9C77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30" y="1455920"/>
            <a:ext cx="6581536" cy="4768545"/>
          </a:xfrm>
        </p:spPr>
      </p:pic>
      <p:pic>
        <p:nvPicPr>
          <p:cNvPr id="16" name="Kép 15" descr="A képen diagram, képernyőkép, tervezés, origami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005238DF-A2DC-E098-A73B-196E6A9B2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803" y="1420262"/>
            <a:ext cx="3742454" cy="2603810"/>
          </a:xfrm>
          <a:prstGeom prst="rect">
            <a:avLst/>
          </a:prstGeom>
        </p:spPr>
      </p:pic>
      <p:pic>
        <p:nvPicPr>
          <p:cNvPr id="18" name="Kép 17" descr="A képen szöveg, diagram, tervez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3CCAAAE-B21A-749F-CB38-87BC5F568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79" y="4227780"/>
            <a:ext cx="3371301" cy="24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54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156</Words>
  <Application>Microsoft Office PowerPoint</Application>
  <PresentationFormat>Szélesvásznú</PresentationFormat>
  <Paragraphs>35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Office-téma</vt:lpstr>
      <vt:lpstr>Müontomográfia</vt:lpstr>
      <vt:lpstr>Felszín alatti müográfia</vt:lpstr>
      <vt:lpstr>3D müontomográfiai inverzió eredményei épített környezetben</vt:lpstr>
      <vt:lpstr>Müon-tomográfia eredményei  70 m vastag dolomitban</vt:lpstr>
      <vt:lpstr>Müon-tomográfia eredményei  70 m vastag dolomitban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Müontomográfia</dc:title>
  <dc:creator>L�szl� balazs</dc:creator>
  <cp:lastModifiedBy>L�szl� balazs</cp:lastModifiedBy>
  <cp:revision>2</cp:revision>
  <dcterms:created xsi:type="dcterms:W3CDTF">2025-04-06T14:40:58Z</dcterms:created>
  <dcterms:modified xsi:type="dcterms:W3CDTF">2025-04-07T13:26:23Z</dcterms:modified>
</cp:coreProperties>
</file>