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56" r:id="rId2"/>
    <p:sldId id="257" r:id="rId3"/>
    <p:sldId id="258" r:id="rId4"/>
    <p:sldId id="262" r:id="rId5"/>
    <p:sldId id="268" r:id="rId6"/>
    <p:sldId id="260" r:id="rId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327" autoAdjust="0"/>
  </p:normalViewPr>
  <p:slideViewPr>
    <p:cSldViewPr snapToGrid="0">
      <p:cViewPr varScale="1">
        <p:scale>
          <a:sx n="75" d="100"/>
          <a:sy n="75" d="100"/>
        </p:scale>
        <p:origin x="974"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8BE654-C133-D449-B1B4-DDA0249CAF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303CA0B-9BD2-76F3-FE94-F8277DC175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8483ED-A32F-4942-A1DF-0DF80BB3D7E2}" type="datetimeFigureOut">
              <a:rPr lang="en-GB" smtClean="0"/>
              <a:t>07/04/2025</a:t>
            </a:fld>
            <a:endParaRPr lang="en-GB"/>
          </a:p>
        </p:txBody>
      </p:sp>
      <p:sp>
        <p:nvSpPr>
          <p:cNvPr id="4" name="Footer Placeholder 3">
            <a:extLst>
              <a:ext uri="{FF2B5EF4-FFF2-40B4-BE49-F238E27FC236}">
                <a16:creationId xmlns:a16="http://schemas.microsoft.com/office/drawing/2014/main" id="{10B5D976-E5E6-626E-ECF9-EDCE9C1BEE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5C08085-92AA-4043-E3D1-7418A6AD72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0A0BB-4618-4AAA-9F6A-5C6B47F0D4EA}" type="slidenum">
              <a:rPr lang="en-GB" smtClean="0"/>
              <a:t>‹#›</a:t>
            </a:fld>
            <a:endParaRPr lang="en-GB"/>
          </a:p>
        </p:txBody>
      </p:sp>
    </p:spTree>
    <p:extLst>
      <p:ext uri="{BB962C8B-B14F-4D97-AF65-F5344CB8AC3E}">
        <p14:creationId xmlns:p14="http://schemas.microsoft.com/office/powerpoint/2010/main" val="14149550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C3384-01FE-4B36-B09A-321AF9896815}" type="datetimeFigureOut">
              <a:rPr lang="en-GB" smtClean="0"/>
              <a:t>07/04/2025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8E7AD-37E6-4D8B-AFE2-52A359393F84}" type="slidenum">
              <a:rPr lang="en-GB" smtClean="0"/>
              <a:t>‹#›</a:t>
            </a:fld>
            <a:endParaRPr lang="en-GB"/>
          </a:p>
        </p:txBody>
      </p:sp>
    </p:spTree>
    <p:extLst>
      <p:ext uri="{BB962C8B-B14F-4D97-AF65-F5344CB8AC3E}">
        <p14:creationId xmlns:p14="http://schemas.microsoft.com/office/powerpoint/2010/main" val="3608901682"/>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Content</a:t>
            </a:r>
            <a:r>
              <a:rPr lang="hu-HU" dirty="0"/>
              <a:t> of the </a:t>
            </a:r>
            <a:r>
              <a:rPr lang="hu-HU" dirty="0" err="1"/>
              <a:t>presentation</a:t>
            </a:r>
            <a:r>
              <a:rPr lang="hu-HU" dirty="0"/>
              <a:t>.</a:t>
            </a:r>
            <a:endParaRPr lang="en-GB" dirty="0"/>
          </a:p>
        </p:txBody>
      </p:sp>
      <p:sp>
        <p:nvSpPr>
          <p:cNvPr id="5" name="Header Placeholder 4">
            <a:extLst>
              <a:ext uri="{FF2B5EF4-FFF2-40B4-BE49-F238E27FC236}">
                <a16:creationId xmlns:a16="http://schemas.microsoft.com/office/drawing/2014/main" id="{D6535A45-F2BA-E062-CE65-2D63238C0DA0}"/>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24156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222222"/>
                </a:solidFill>
                <a:effectLst/>
                <a:latin typeface="Arial" panose="020B0604020202020204" pitchFamily="34" charset="0"/>
              </a:rPr>
              <a:t>AdriaArray: 32 (ebből 15 esetében miénk a műszer is, 15 esetében  németeké, 2 pedig a WCSP (western </a:t>
            </a:r>
            <a:r>
              <a:rPr lang="hu-HU" b="0" i="0" dirty="0" err="1">
                <a:solidFill>
                  <a:srgbClr val="222222"/>
                </a:solidFill>
                <a:effectLst/>
                <a:latin typeface="Arial" panose="020B0604020202020204" pitchFamily="34" charset="0"/>
              </a:rPr>
              <a:t>carpathian</a:t>
            </a:r>
            <a:r>
              <a:rPr lang="hu-HU" b="0" i="0" dirty="0">
                <a:solidFill>
                  <a:srgbClr val="222222"/>
                </a:solidFill>
                <a:effectLst/>
                <a:latin typeface="Arial" panose="020B0604020202020204" pitchFamily="34" charset="0"/>
              </a:rPr>
              <a:t> </a:t>
            </a:r>
            <a:r>
              <a:rPr lang="hu-HU" b="0" i="0" dirty="0" err="1">
                <a:solidFill>
                  <a:srgbClr val="222222"/>
                </a:solidFill>
                <a:effectLst/>
                <a:latin typeface="Arial" panose="020B0604020202020204" pitchFamily="34" charset="0"/>
              </a:rPr>
              <a:t>seismic</a:t>
            </a:r>
            <a:r>
              <a:rPr lang="hu-HU" b="0" i="0" dirty="0">
                <a:solidFill>
                  <a:srgbClr val="222222"/>
                </a:solidFill>
                <a:effectLst/>
                <a:latin typeface="Arial" panose="020B0604020202020204" pitchFamily="34" charset="0"/>
              </a:rPr>
              <a:t> </a:t>
            </a:r>
            <a:r>
              <a:rPr lang="hu-HU" b="0" i="0" dirty="0" err="1">
                <a:solidFill>
                  <a:srgbClr val="222222"/>
                </a:solidFill>
                <a:effectLst/>
                <a:latin typeface="Arial" panose="020B0604020202020204" pitchFamily="34" charset="0"/>
              </a:rPr>
              <a:t>profile</a:t>
            </a:r>
            <a:r>
              <a:rPr lang="hu-HU" b="0" i="0" dirty="0">
                <a:solidFill>
                  <a:srgbClr val="222222"/>
                </a:solidFill>
                <a:effectLst/>
                <a:latin typeface="Arial" panose="020B0604020202020204" pitchFamily="34" charset="0"/>
              </a:rPr>
              <a:t>) </a:t>
            </a:r>
            <a:r>
              <a:rPr lang="hu-HU" b="0" i="0" dirty="0" err="1">
                <a:solidFill>
                  <a:srgbClr val="222222"/>
                </a:solidFill>
                <a:effectLst/>
                <a:latin typeface="Arial" panose="020B0604020202020204" pitchFamily="34" charset="0"/>
              </a:rPr>
              <a:t>subproject</a:t>
            </a:r>
            <a:r>
              <a:rPr lang="hu-HU" b="0" i="0" dirty="0">
                <a:solidFill>
                  <a:srgbClr val="222222"/>
                </a:solidFill>
                <a:effectLst/>
                <a:latin typeface="Arial" panose="020B0604020202020204" pitchFamily="34" charset="0"/>
              </a:rPr>
              <a:t> )</a:t>
            </a:r>
            <a:endParaRPr lang="en-GB" dirty="0"/>
          </a:p>
        </p:txBody>
      </p:sp>
      <p:sp>
        <p:nvSpPr>
          <p:cNvPr id="5" name="Header Placeholder 4">
            <a:extLst>
              <a:ext uri="{FF2B5EF4-FFF2-40B4-BE49-F238E27FC236}">
                <a16:creationId xmlns:a16="http://schemas.microsoft.com/office/drawing/2014/main" id="{E130471E-AFBC-A772-9C55-A43CE893E51F}"/>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415191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of seismology, tectonics, and geodynamics in the Institute always consider up-to-date EQ parameters (e.g., location, magnitude, focal mechanisms), stress field calculations, satellite-based surface deformation maps and structural models of the crust to delineate areas of seismic hazard and improve the geological-geophysical understanding of EQ nucleation mechanisms. The Institute has established successful partnerships with small domestic enterprises as well. In the framework of such cooperation, the first seismotectonic and seismotectonic hazard maps of Hungary have been constructed, which are essential for reliable EQ hazard assessment. The seismologists maintain the EQ catalogue of the region, perform </a:t>
            </a:r>
            <a:r>
              <a:rPr lang="en-US" dirty="0" err="1"/>
              <a:t>paleoseismological</a:t>
            </a:r>
            <a:r>
              <a:rPr lang="en-US" dirty="0"/>
              <a:t> research, study the historical EQs and the effect of local geology, investigate the statistical properties of the seismicity and the attenuation of seismic waves in the Pannonian Basin. The plan for the near future is to renew the EQ hazard map of Hungary, which may later serve as the basis for the country's EQ safety standard.</a:t>
            </a:r>
            <a:endParaRPr lang="en-GB" dirty="0"/>
          </a:p>
        </p:txBody>
      </p:sp>
      <p:sp>
        <p:nvSpPr>
          <p:cNvPr id="5" name="Header Placeholder 4">
            <a:extLst>
              <a:ext uri="{FF2B5EF4-FFF2-40B4-BE49-F238E27FC236}">
                <a16:creationId xmlns:a16="http://schemas.microsoft.com/office/drawing/2014/main" id="{A42C9A14-C269-2F90-3D7C-9EDDFA0ABE66}"/>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372240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Tree>
    <p:extLst>
      <p:ext uri="{BB962C8B-B14F-4D97-AF65-F5344CB8AC3E}">
        <p14:creationId xmlns:p14="http://schemas.microsoft.com/office/powerpoint/2010/main" val="171016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Header Placeholder 4">
            <a:extLst>
              <a:ext uri="{FF2B5EF4-FFF2-40B4-BE49-F238E27FC236}">
                <a16:creationId xmlns:a16="http://schemas.microsoft.com/office/drawing/2014/main" id="{289E6776-8F04-F23E-C303-F3FA4C32C460}"/>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4202996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
        <p:nvSpPr>
          <p:cNvPr id="21" name="Téglalap 20">
            <a:extLst>
              <a:ext uri="{FF2B5EF4-FFF2-40B4-BE49-F238E27FC236}">
                <a16:creationId xmlns:a16="http://schemas.microsoft.com/office/drawing/2014/main" id="{86B3F289-B35D-270A-A2FA-027271BEE61B}"/>
              </a:ext>
            </a:extLst>
          </p:cNvPr>
          <p:cNvSpPr/>
          <p:nvPr userDrawn="1"/>
        </p:nvSpPr>
        <p:spPr>
          <a:xfrm>
            <a:off x="0" y="0"/>
            <a:ext cx="2418080" cy="68580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öveg, Betűtípus, képernyőkép, Grafika látható&#10;&#10;Automatikusan generált leírás">
            <a:extLst>
              <a:ext uri="{FF2B5EF4-FFF2-40B4-BE49-F238E27FC236}">
                <a16:creationId xmlns:a16="http://schemas.microsoft.com/office/drawing/2014/main" id="{12091E66-586B-18A9-55EC-EEF183D5D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501" y="5987728"/>
            <a:ext cx="1154057" cy="612000"/>
          </a:xfrm>
          <a:prstGeom prst="rect">
            <a:avLst/>
          </a:prstGeom>
        </p:spPr>
      </p:pic>
      <p:pic>
        <p:nvPicPr>
          <p:cNvPr id="1026" name="Picture 2">
            <a:extLst>
              <a:ext uri="{FF2B5EF4-FFF2-40B4-BE49-F238E27FC236}">
                <a16:creationId xmlns:a16="http://schemas.microsoft.com/office/drawing/2014/main" id="{2B6DB80D-1610-F590-20E5-BACF7182CF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102" y="5833456"/>
            <a:ext cx="2736966" cy="1062000"/>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a:extLst>
              <a:ext uri="{FF2B5EF4-FFF2-40B4-BE49-F238E27FC236}">
                <a16:creationId xmlns:a16="http://schemas.microsoft.com/office/drawing/2014/main" id="{BD7C3F50-6155-DF73-8FC3-3AF728CA3BF9}"/>
              </a:ext>
            </a:extLst>
          </p:cNvPr>
          <p:cNvSpPr>
            <a:spLocks noGrp="1"/>
          </p:cNvSpPr>
          <p:nvPr>
            <p:ph type="ctrTitle" hasCustomPrompt="1"/>
          </p:nvPr>
        </p:nvSpPr>
        <p:spPr>
          <a:xfrm>
            <a:off x="2750581" y="1856451"/>
            <a:ext cx="9056609" cy="2265681"/>
          </a:xfrm>
        </p:spPr>
        <p:txBody>
          <a:bodyPr anchor="b"/>
          <a:lstStyle>
            <a:lvl1pPr algn="ctr">
              <a:defRPr sz="6000" b="1">
                <a:latin typeface="Arial" panose="020B0604020202020204" pitchFamily="34" charset="0"/>
                <a:cs typeface="Arial" panose="020B0604020202020204" pitchFamily="34" charset="0"/>
              </a:defRPr>
            </a:lvl1pPr>
          </a:lstStyle>
          <a:p>
            <a:r>
              <a:rPr lang="hu-HU" dirty="0" err="1"/>
              <a:t>Title</a:t>
            </a:r>
            <a:r>
              <a:rPr lang="hu-HU" dirty="0"/>
              <a:t> of </a:t>
            </a:r>
            <a:r>
              <a:rPr lang="hu-HU" dirty="0" err="1"/>
              <a:t>the</a:t>
            </a:r>
            <a:r>
              <a:rPr lang="hu-HU" dirty="0"/>
              <a:t> </a:t>
            </a:r>
            <a:r>
              <a:rPr lang="hu-HU" dirty="0" err="1"/>
              <a:t>presentation</a:t>
            </a:r>
            <a:endParaRPr lang="hu-HU" dirty="0"/>
          </a:p>
        </p:txBody>
      </p:sp>
      <p:pic>
        <p:nvPicPr>
          <p:cNvPr id="5" name="Kép 4" descr="A képen szöveg, Betűtípus, Grafika, képernyőkép látható&#10;&#10;Automatikusan generált leírás">
            <a:extLst>
              <a:ext uri="{FF2B5EF4-FFF2-40B4-BE49-F238E27FC236}">
                <a16:creationId xmlns:a16="http://schemas.microsoft.com/office/drawing/2014/main" id="{3A7241A6-FECF-F169-7927-F84A319FF4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0047" y="456560"/>
            <a:ext cx="4587142" cy="925200"/>
          </a:xfrm>
          <a:prstGeom prst="rect">
            <a:avLst/>
          </a:prstGeom>
        </p:spPr>
      </p:pic>
      <p:sp>
        <p:nvSpPr>
          <p:cNvPr id="3" name="Alcím 2">
            <a:extLst>
              <a:ext uri="{FF2B5EF4-FFF2-40B4-BE49-F238E27FC236}">
                <a16:creationId xmlns:a16="http://schemas.microsoft.com/office/drawing/2014/main" id="{843A118F-0B6C-C234-0103-34A8CD0FE398}"/>
              </a:ext>
            </a:extLst>
          </p:cNvPr>
          <p:cNvSpPr>
            <a:spLocks noGrp="1"/>
          </p:cNvSpPr>
          <p:nvPr>
            <p:ph type="subTitle" idx="1" hasCustomPrompt="1"/>
          </p:nvPr>
        </p:nvSpPr>
        <p:spPr>
          <a:xfrm>
            <a:off x="2750581" y="4358640"/>
            <a:ext cx="9056609" cy="1356359"/>
          </a:xfrm>
        </p:spPr>
        <p:txBody>
          <a:bodyPr/>
          <a:lstStyle>
            <a:lvl1pPr marL="0" indent="0" algn="ctr">
              <a:buNone/>
              <a:defRPr sz="24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err="1"/>
              <a:t>Name</a:t>
            </a:r>
            <a:br>
              <a:rPr lang="hu-HU" dirty="0"/>
            </a:br>
            <a:r>
              <a:rPr lang="hu-HU" dirty="0" err="1"/>
              <a:t>degree</a:t>
            </a:r>
            <a:br>
              <a:rPr lang="hu-HU" dirty="0"/>
            </a:br>
            <a:r>
              <a:rPr lang="hu-HU" dirty="0" err="1"/>
              <a:t>date</a:t>
            </a:r>
            <a:endParaRPr lang="hu-HU" dirty="0"/>
          </a:p>
        </p:txBody>
      </p:sp>
    </p:spTree>
    <p:extLst>
      <p:ext uri="{BB962C8B-B14F-4D97-AF65-F5344CB8AC3E}">
        <p14:creationId xmlns:p14="http://schemas.microsoft.com/office/powerpoint/2010/main" val="161009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1ECBDD-80A8-0406-1CC6-A26607AFA058}"/>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87C59671-8BDF-B81B-C291-D800B5EE47D0}"/>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1676699-ADFD-D464-F0C5-001650202EEC}"/>
              </a:ext>
            </a:extLst>
          </p:cNvPr>
          <p:cNvSpPr>
            <a:spLocks noGrp="1"/>
          </p:cNvSpPr>
          <p:nvPr>
            <p:ph type="dt" sz="half" idx="10"/>
          </p:nvPr>
        </p:nvSpPr>
        <p:spPr/>
        <p:txBody>
          <a:bodyPr/>
          <a:lstStyle/>
          <a:p>
            <a:fld id="{9236525C-3DBB-4A95-9112-F80F306B565D}" type="datetime1">
              <a:rPr lang="hu-HU" smtClean="0"/>
              <a:t>2025. 04. 07.</a:t>
            </a:fld>
            <a:endParaRPr lang="hu-HU"/>
          </a:p>
        </p:txBody>
      </p:sp>
      <p:sp>
        <p:nvSpPr>
          <p:cNvPr id="5" name="Élőláb helye 4">
            <a:extLst>
              <a:ext uri="{FF2B5EF4-FFF2-40B4-BE49-F238E27FC236}">
                <a16:creationId xmlns:a16="http://schemas.microsoft.com/office/drawing/2014/main" id="{05855AA4-5745-9CD4-1B15-9C961008C8D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55D6E24-D931-7D7A-8E78-5EF7C102FF80}"/>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190953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0866655E-0DF0-BD9F-4640-42E5286D1F9C}"/>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FF2BEC10-26C1-4A86-2950-2C3938E34A76}"/>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67553D9-6460-3297-6C8C-F994BCFED10E}"/>
              </a:ext>
            </a:extLst>
          </p:cNvPr>
          <p:cNvSpPr>
            <a:spLocks noGrp="1"/>
          </p:cNvSpPr>
          <p:nvPr>
            <p:ph type="dt" sz="half" idx="10"/>
          </p:nvPr>
        </p:nvSpPr>
        <p:spPr/>
        <p:txBody>
          <a:bodyPr/>
          <a:lstStyle/>
          <a:p>
            <a:fld id="{0088E94E-48F0-4A9E-BD79-30CC84DA6CA8}" type="datetime1">
              <a:rPr lang="hu-HU" smtClean="0"/>
              <a:t>2025. 04. 07.</a:t>
            </a:fld>
            <a:endParaRPr lang="hu-HU"/>
          </a:p>
        </p:txBody>
      </p:sp>
      <p:sp>
        <p:nvSpPr>
          <p:cNvPr id="5" name="Élőláb helye 4">
            <a:extLst>
              <a:ext uri="{FF2B5EF4-FFF2-40B4-BE49-F238E27FC236}">
                <a16:creationId xmlns:a16="http://schemas.microsoft.com/office/drawing/2014/main" id="{745D6B6C-9B55-9EF9-DEC5-73CD70C4388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730ADA9-D7F6-8419-FA27-B66BA1409F37}"/>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418830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7D49883-0A52-B50E-DFDC-2A6C5A5841AC}"/>
              </a:ext>
            </a:extLst>
          </p:cNvPr>
          <p:cNvSpPr>
            <a:spLocks noGrp="1"/>
          </p:cNvSpPr>
          <p:nvPr>
            <p:ph type="title"/>
          </p:nvPr>
        </p:nvSpPr>
        <p:spPr>
          <a:xfrm>
            <a:off x="447040" y="365125"/>
            <a:ext cx="8676640" cy="1209675"/>
          </a:xfrm>
        </p:spPr>
        <p:txBody>
          <a:bodyPr/>
          <a:lstStyle>
            <a:lvl1pPr>
              <a:defRPr>
                <a:latin typeface="Arial" panose="020B0604020202020204" pitchFamily="34" charset="0"/>
                <a:cs typeface="Arial" panose="020B0604020202020204" pitchFamily="34" charset="0"/>
              </a:defRPr>
            </a:lvl1pPr>
          </a:lstStyle>
          <a:p>
            <a:r>
              <a:rPr lang="hu-HU" dirty="0"/>
              <a:t>Mintacím szerkesztése</a:t>
            </a:r>
          </a:p>
        </p:txBody>
      </p:sp>
      <p:sp>
        <p:nvSpPr>
          <p:cNvPr id="3" name="Tartalom helye 2">
            <a:extLst>
              <a:ext uri="{FF2B5EF4-FFF2-40B4-BE49-F238E27FC236}">
                <a16:creationId xmlns:a16="http://schemas.microsoft.com/office/drawing/2014/main" id="{29CE8B90-D3F6-8853-1E0E-AF7D4540DD70}"/>
              </a:ext>
            </a:extLst>
          </p:cNvPr>
          <p:cNvSpPr>
            <a:spLocks noGrp="1"/>
          </p:cNvSpPr>
          <p:nvPr>
            <p:ph idx="1"/>
          </p:nvPr>
        </p:nvSpPr>
        <p:spPr>
          <a:xfrm>
            <a:off x="447040" y="1825625"/>
            <a:ext cx="1124712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Dátum helye 3">
            <a:extLst>
              <a:ext uri="{FF2B5EF4-FFF2-40B4-BE49-F238E27FC236}">
                <a16:creationId xmlns:a16="http://schemas.microsoft.com/office/drawing/2014/main" id="{5A2F2888-069F-70BF-165C-394A86BA4E31}"/>
              </a:ext>
            </a:extLst>
          </p:cNvPr>
          <p:cNvSpPr>
            <a:spLocks noGrp="1"/>
          </p:cNvSpPr>
          <p:nvPr>
            <p:ph type="dt" sz="half" idx="10"/>
          </p:nvPr>
        </p:nvSpPr>
        <p:spPr/>
        <p:txBody>
          <a:bodyPr/>
          <a:lstStyle/>
          <a:p>
            <a:fld id="{98A2A2AA-9087-43E5-A0A5-CA3B749B9B60}" type="datetime1">
              <a:rPr lang="hu-HU" smtClean="0"/>
              <a:t>2025. 04. 07.</a:t>
            </a:fld>
            <a:endParaRPr lang="hu-HU"/>
          </a:p>
        </p:txBody>
      </p:sp>
      <p:sp>
        <p:nvSpPr>
          <p:cNvPr id="6" name="Dia számának helye 5">
            <a:extLst>
              <a:ext uri="{FF2B5EF4-FFF2-40B4-BE49-F238E27FC236}">
                <a16:creationId xmlns:a16="http://schemas.microsoft.com/office/drawing/2014/main" id="{951CB122-9420-824F-E662-3998E52124CA}"/>
              </a:ext>
            </a:extLst>
          </p:cNvPr>
          <p:cNvSpPr>
            <a:spLocks noGrp="1"/>
          </p:cNvSpPr>
          <p:nvPr>
            <p:ph type="sldNum" sz="quarter" idx="12"/>
          </p:nvPr>
        </p:nvSpPr>
        <p:spPr/>
        <p:txBody>
          <a:bodyPr/>
          <a:lstStyle/>
          <a:p>
            <a:fld id="{54CD1704-6CE5-47F7-AD38-D3EF1AEC8A70}" type="slidenum">
              <a:rPr lang="hu-HU" smtClean="0"/>
              <a:t>‹#›</a:t>
            </a:fld>
            <a:endParaRPr lang="hu-HU"/>
          </a:p>
        </p:txBody>
      </p:sp>
      <p:pic>
        <p:nvPicPr>
          <p:cNvPr id="7" name="Kép 6" descr="A képen Grafika, Betűtípus, képernyőkép, Grafikus tervezés látható&#10;&#10;Automatikusan generált leírás">
            <a:extLst>
              <a:ext uri="{FF2B5EF4-FFF2-40B4-BE49-F238E27FC236}">
                <a16:creationId xmlns:a16="http://schemas.microsoft.com/office/drawing/2014/main" id="{7694D638-76AF-92EE-AFA7-39388AFDBE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2723" y="489382"/>
            <a:ext cx="2431045" cy="873848"/>
          </a:xfrm>
          <a:prstGeom prst="rect">
            <a:avLst/>
          </a:prstGeom>
        </p:spPr>
      </p:pic>
      <p:cxnSp>
        <p:nvCxnSpPr>
          <p:cNvPr id="9" name="Egyenes összekötő 8">
            <a:extLst>
              <a:ext uri="{FF2B5EF4-FFF2-40B4-BE49-F238E27FC236}">
                <a16:creationId xmlns:a16="http://schemas.microsoft.com/office/drawing/2014/main" id="{55252A41-72C5-613A-4E67-A5E9725147BD}"/>
              </a:ext>
            </a:extLst>
          </p:cNvPr>
          <p:cNvCxnSpPr/>
          <p:nvPr userDrawn="1"/>
        </p:nvCxnSpPr>
        <p:spPr>
          <a:xfrm>
            <a:off x="0" y="1646238"/>
            <a:ext cx="12192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050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30F7BF9-2D44-3722-C2F6-0AB44649B8D6}"/>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88AAD6A-8F56-314A-DB3A-A9A7F59D25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3FC022F1-69FE-9C97-371D-17FF3EDED16C}"/>
              </a:ext>
            </a:extLst>
          </p:cNvPr>
          <p:cNvSpPr>
            <a:spLocks noGrp="1"/>
          </p:cNvSpPr>
          <p:nvPr>
            <p:ph type="dt" sz="half" idx="10"/>
          </p:nvPr>
        </p:nvSpPr>
        <p:spPr/>
        <p:txBody>
          <a:bodyPr/>
          <a:lstStyle/>
          <a:p>
            <a:fld id="{C28529C1-6A02-4D06-A19D-10BFA03EB073}" type="datetime1">
              <a:rPr lang="hu-HU" smtClean="0"/>
              <a:t>2025. 04. 07.</a:t>
            </a:fld>
            <a:endParaRPr lang="hu-HU"/>
          </a:p>
        </p:txBody>
      </p:sp>
      <p:sp>
        <p:nvSpPr>
          <p:cNvPr id="5" name="Élőláb helye 4">
            <a:extLst>
              <a:ext uri="{FF2B5EF4-FFF2-40B4-BE49-F238E27FC236}">
                <a16:creationId xmlns:a16="http://schemas.microsoft.com/office/drawing/2014/main" id="{BE456BEA-50AC-640D-C093-1252B151159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13305EA-1792-FF74-F018-9AC3CD2BA87C}"/>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376391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15E8783-2A27-692B-19F2-365705305F4A}"/>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3D9C4BC0-0F8E-BD67-ABFA-40DC121A8AFB}"/>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F9C8C90D-2940-C529-9EC7-746BBE16A0B9}"/>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A9003CF1-58AC-B08A-8E31-47A783C82F28}"/>
              </a:ext>
            </a:extLst>
          </p:cNvPr>
          <p:cNvSpPr>
            <a:spLocks noGrp="1"/>
          </p:cNvSpPr>
          <p:nvPr>
            <p:ph type="dt" sz="half" idx="10"/>
          </p:nvPr>
        </p:nvSpPr>
        <p:spPr/>
        <p:txBody>
          <a:bodyPr/>
          <a:lstStyle/>
          <a:p>
            <a:fld id="{8DCB90E8-8C34-4A54-8B7B-9EC10FBBAA31}" type="datetime1">
              <a:rPr lang="hu-HU" smtClean="0"/>
              <a:t>2025. 04. 07.</a:t>
            </a:fld>
            <a:endParaRPr lang="hu-HU"/>
          </a:p>
        </p:txBody>
      </p:sp>
      <p:sp>
        <p:nvSpPr>
          <p:cNvPr id="6" name="Élőláb helye 5">
            <a:extLst>
              <a:ext uri="{FF2B5EF4-FFF2-40B4-BE49-F238E27FC236}">
                <a16:creationId xmlns:a16="http://schemas.microsoft.com/office/drawing/2014/main" id="{4203E4D9-126C-B253-79F0-67E59FDE3B4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BBCEFB0D-E15A-5D97-567B-0E2C19D9B2BF}"/>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48684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272B099-D021-EFA2-EFF2-78D2F5A35424}"/>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10C3D6FC-9659-4D44-B927-989EB03C9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2453E1A8-2BF7-FCC6-E7AC-CEB5D845D80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231BCBFC-11C2-76B1-1741-6BFF458FB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EDDA6EB3-98F2-7608-4A62-A3178060A91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5C1345E8-2404-C5B0-5011-D394F5CB0DBA}"/>
              </a:ext>
            </a:extLst>
          </p:cNvPr>
          <p:cNvSpPr>
            <a:spLocks noGrp="1"/>
          </p:cNvSpPr>
          <p:nvPr>
            <p:ph type="dt" sz="half" idx="10"/>
          </p:nvPr>
        </p:nvSpPr>
        <p:spPr/>
        <p:txBody>
          <a:bodyPr/>
          <a:lstStyle/>
          <a:p>
            <a:fld id="{FB613A96-27C4-414E-9D4C-212716A9C209}" type="datetime1">
              <a:rPr lang="hu-HU" smtClean="0"/>
              <a:t>2025. 04. 07.</a:t>
            </a:fld>
            <a:endParaRPr lang="hu-HU"/>
          </a:p>
        </p:txBody>
      </p:sp>
      <p:sp>
        <p:nvSpPr>
          <p:cNvPr id="8" name="Élőláb helye 7">
            <a:extLst>
              <a:ext uri="{FF2B5EF4-FFF2-40B4-BE49-F238E27FC236}">
                <a16:creationId xmlns:a16="http://schemas.microsoft.com/office/drawing/2014/main" id="{37C123FA-9139-CD7E-976E-26D3B4FE1870}"/>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09748981-EBFB-9133-4AE8-8AA08E08BCA2}"/>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93805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58F21A-7FDF-6325-EFD0-F87B3B92E1E0}"/>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847AC410-8E8C-1707-4DF9-2B86E5BBC108}"/>
              </a:ext>
            </a:extLst>
          </p:cNvPr>
          <p:cNvSpPr>
            <a:spLocks noGrp="1"/>
          </p:cNvSpPr>
          <p:nvPr>
            <p:ph type="dt" sz="half" idx="10"/>
          </p:nvPr>
        </p:nvSpPr>
        <p:spPr/>
        <p:txBody>
          <a:bodyPr/>
          <a:lstStyle/>
          <a:p>
            <a:fld id="{E1FC87B4-48C0-4E02-9DAA-10256A21BD1C}" type="datetime1">
              <a:rPr lang="hu-HU" smtClean="0"/>
              <a:t>2025. 04. 07.</a:t>
            </a:fld>
            <a:endParaRPr lang="hu-HU"/>
          </a:p>
        </p:txBody>
      </p:sp>
      <p:sp>
        <p:nvSpPr>
          <p:cNvPr id="4" name="Élőláb helye 3">
            <a:extLst>
              <a:ext uri="{FF2B5EF4-FFF2-40B4-BE49-F238E27FC236}">
                <a16:creationId xmlns:a16="http://schemas.microsoft.com/office/drawing/2014/main" id="{B1B74E24-52D8-4647-3682-5B2C89A6577F}"/>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C6F17B94-28FE-2A2C-5EE7-9CB0F28B61C7}"/>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406758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EFD6A68-EA59-95DC-F361-1AC884B076D5}"/>
              </a:ext>
            </a:extLst>
          </p:cNvPr>
          <p:cNvSpPr>
            <a:spLocks noGrp="1"/>
          </p:cNvSpPr>
          <p:nvPr>
            <p:ph type="dt" sz="half" idx="10"/>
          </p:nvPr>
        </p:nvSpPr>
        <p:spPr/>
        <p:txBody>
          <a:bodyPr/>
          <a:lstStyle/>
          <a:p>
            <a:fld id="{EA402FB3-FE79-4567-B88A-516721F41164}" type="datetime1">
              <a:rPr lang="hu-HU" smtClean="0"/>
              <a:t>2025. 04. 07.</a:t>
            </a:fld>
            <a:endParaRPr lang="hu-HU"/>
          </a:p>
        </p:txBody>
      </p:sp>
      <p:sp>
        <p:nvSpPr>
          <p:cNvPr id="3" name="Élőláb helye 2">
            <a:extLst>
              <a:ext uri="{FF2B5EF4-FFF2-40B4-BE49-F238E27FC236}">
                <a16:creationId xmlns:a16="http://schemas.microsoft.com/office/drawing/2014/main" id="{FDF9FF69-2700-6195-3F55-5E601ABE4991}"/>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7CD871F6-B077-23CF-4842-92A24142EFF7}"/>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72187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E1CCA9-EF31-2555-AA5F-3F0122FD2580}"/>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4167263-4061-716D-1A16-D4131D697B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A618D622-FB5D-BD0E-A168-F122AAA52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4D98DFFA-89EE-393A-55D3-46A329F9CA1A}"/>
              </a:ext>
            </a:extLst>
          </p:cNvPr>
          <p:cNvSpPr>
            <a:spLocks noGrp="1"/>
          </p:cNvSpPr>
          <p:nvPr>
            <p:ph type="dt" sz="half" idx="10"/>
          </p:nvPr>
        </p:nvSpPr>
        <p:spPr/>
        <p:txBody>
          <a:bodyPr/>
          <a:lstStyle/>
          <a:p>
            <a:fld id="{C9758237-9AB4-4DF4-8238-B75F1CB653C3}" type="datetime1">
              <a:rPr lang="hu-HU" smtClean="0"/>
              <a:t>2025. 04. 07.</a:t>
            </a:fld>
            <a:endParaRPr lang="hu-HU"/>
          </a:p>
        </p:txBody>
      </p:sp>
      <p:sp>
        <p:nvSpPr>
          <p:cNvPr id="6" name="Élőláb helye 5">
            <a:extLst>
              <a:ext uri="{FF2B5EF4-FFF2-40B4-BE49-F238E27FC236}">
                <a16:creationId xmlns:a16="http://schemas.microsoft.com/office/drawing/2014/main" id="{6EBAF9CE-A53F-ED64-21C0-B15F848242E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9D97B8B4-F076-E68C-1230-314090C979A0}"/>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132928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C4103E-5A1E-5A8A-E27F-2C2E922E5780}"/>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E3CE9D08-EE8E-8C46-AE8B-50C0669E5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30F073D-1118-A060-9675-622F6AC33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A9EF41B7-EBC1-3351-520B-53060B07C21E}"/>
              </a:ext>
            </a:extLst>
          </p:cNvPr>
          <p:cNvSpPr>
            <a:spLocks noGrp="1"/>
          </p:cNvSpPr>
          <p:nvPr>
            <p:ph type="dt" sz="half" idx="10"/>
          </p:nvPr>
        </p:nvSpPr>
        <p:spPr/>
        <p:txBody>
          <a:bodyPr/>
          <a:lstStyle/>
          <a:p>
            <a:fld id="{1DAF8D99-081F-4239-AC62-2D3CF532A41A}" type="datetime1">
              <a:rPr lang="hu-HU" smtClean="0"/>
              <a:t>2025. 04. 07.</a:t>
            </a:fld>
            <a:endParaRPr lang="hu-HU"/>
          </a:p>
        </p:txBody>
      </p:sp>
      <p:sp>
        <p:nvSpPr>
          <p:cNvPr id="6" name="Élőláb helye 5">
            <a:extLst>
              <a:ext uri="{FF2B5EF4-FFF2-40B4-BE49-F238E27FC236}">
                <a16:creationId xmlns:a16="http://schemas.microsoft.com/office/drawing/2014/main" id="{6ECCDB8A-4BFD-CB87-863C-AED4318CF3A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1206D46-7F6C-F8D6-64B7-D86CA803D27B}"/>
              </a:ext>
            </a:extLst>
          </p:cNvPr>
          <p:cNvSpPr>
            <a:spLocks noGrp="1"/>
          </p:cNvSpPr>
          <p:nvPr>
            <p:ph type="sldNum" sz="quarter" idx="12"/>
          </p:nvPr>
        </p:nvSpPr>
        <p:spPr/>
        <p:txBody>
          <a:bodyPr/>
          <a:lstStyle/>
          <a:p>
            <a:fld id="{54CD1704-6CE5-47F7-AD38-D3EF1AEC8A70}" type="slidenum">
              <a:rPr lang="hu-HU" smtClean="0"/>
              <a:t>‹#›</a:t>
            </a:fld>
            <a:endParaRPr lang="hu-HU"/>
          </a:p>
        </p:txBody>
      </p:sp>
    </p:spTree>
    <p:extLst>
      <p:ext uri="{BB962C8B-B14F-4D97-AF65-F5344CB8AC3E}">
        <p14:creationId xmlns:p14="http://schemas.microsoft.com/office/powerpoint/2010/main" val="97946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3F8D7E15-0EB3-7B2F-FA12-E668DB08F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315A16E5-6D55-791D-F368-712BAB096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EAF44FA-9F44-BBB6-4C55-3B7CE69F3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F1672-C82B-43D7-9AB7-27267D4A8457}" type="datetime1">
              <a:rPr lang="hu-HU" smtClean="0"/>
              <a:t>2025. 04. 07.</a:t>
            </a:fld>
            <a:endParaRPr lang="hu-HU"/>
          </a:p>
        </p:txBody>
      </p:sp>
      <p:sp>
        <p:nvSpPr>
          <p:cNvPr id="5" name="Élőláb helye 4">
            <a:extLst>
              <a:ext uri="{FF2B5EF4-FFF2-40B4-BE49-F238E27FC236}">
                <a16:creationId xmlns:a16="http://schemas.microsoft.com/office/drawing/2014/main" id="{ACC1864F-CB1B-48B0-66E3-F2C62B856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0CE1533F-CFE4-F086-00D7-46CBF1C5D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D1704-6CE5-47F7-AD38-D3EF1AEC8A70}" type="slidenum">
              <a:rPr lang="hu-HU" smtClean="0"/>
              <a:t>‹#›</a:t>
            </a:fld>
            <a:endParaRPr lang="hu-HU"/>
          </a:p>
        </p:txBody>
      </p:sp>
    </p:spTree>
    <p:extLst>
      <p:ext uri="{BB962C8B-B14F-4D97-AF65-F5344CB8AC3E}">
        <p14:creationId xmlns:p14="http://schemas.microsoft.com/office/powerpoint/2010/main" val="21857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em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jpg"/><Relationship Id="rId4" Type="http://schemas.openxmlformats.org/officeDocument/2006/relationships/image" Target="../media/image8.emf"/><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5.emf"/><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emf"/></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5.emf"/><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41.jpeg"/><Relationship Id="rId5" Type="http://schemas.openxmlformats.org/officeDocument/2006/relationships/image" Target="../media/image35.emf"/><Relationship Id="rId15" Type="http://schemas.openxmlformats.org/officeDocument/2006/relationships/image" Target="../media/image45.emf"/><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jpe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7DCB27-3152-3323-F70E-421E1B234EA1}"/>
              </a:ext>
            </a:extLst>
          </p:cNvPr>
          <p:cNvSpPr>
            <a:spLocks noGrp="1"/>
          </p:cNvSpPr>
          <p:nvPr>
            <p:ph type="ctrTitle"/>
          </p:nvPr>
        </p:nvSpPr>
        <p:spPr>
          <a:xfrm>
            <a:off x="2779497" y="1770351"/>
            <a:ext cx="9056609" cy="2367281"/>
          </a:xfrm>
        </p:spPr>
        <p:txBody>
          <a:bodyPr>
            <a:normAutofit fontScale="90000"/>
          </a:bodyPr>
          <a:lstStyle/>
          <a:p>
            <a:r>
              <a:rPr lang="hu-HU" sz="4800" dirty="0"/>
              <a:t>Kutatási lehetőségek a Kövesligethy Radó Szeizmológiai Obszervatóriumban</a:t>
            </a:r>
            <a:endParaRPr lang="hu-HU" sz="4000" dirty="0"/>
          </a:p>
        </p:txBody>
      </p:sp>
      <p:sp>
        <p:nvSpPr>
          <p:cNvPr id="3" name="Alcím 2">
            <a:extLst>
              <a:ext uri="{FF2B5EF4-FFF2-40B4-BE49-F238E27FC236}">
                <a16:creationId xmlns:a16="http://schemas.microsoft.com/office/drawing/2014/main" id="{D667F57D-3EFF-F25E-9BDF-E7E0139D58ED}"/>
              </a:ext>
            </a:extLst>
          </p:cNvPr>
          <p:cNvSpPr>
            <a:spLocks noGrp="1"/>
          </p:cNvSpPr>
          <p:nvPr>
            <p:ph type="subTitle" idx="1"/>
          </p:nvPr>
        </p:nvSpPr>
        <p:spPr>
          <a:xfrm>
            <a:off x="2750580" y="4381624"/>
            <a:ext cx="9056609" cy="1575293"/>
          </a:xfrm>
        </p:spPr>
        <p:txBody>
          <a:bodyPr>
            <a:normAutofit fontScale="47500" lnSpcReduction="20000"/>
          </a:bodyPr>
          <a:lstStyle/>
          <a:p>
            <a:r>
              <a:rPr lang="hu-HU" sz="4500" b="1" dirty="0"/>
              <a:t>Dr. Kalmár Dániel</a:t>
            </a:r>
          </a:p>
          <a:p>
            <a:r>
              <a:rPr lang="hu-HU" sz="3300" b="1" dirty="0"/>
              <a:t> (kalmard@seismology.hu/+36-1-2482-300)</a:t>
            </a:r>
          </a:p>
          <a:p>
            <a:r>
              <a:rPr lang="hu-HU" sz="3300" kern="0" dirty="0">
                <a:effectLst/>
                <a:ea typeface="Times New Roman" panose="02020603050405020304" pitchFamily="18" charset="0"/>
              </a:rPr>
              <a:t>Posztdoktor és Kutatási Egységvezető</a:t>
            </a:r>
            <a:endParaRPr lang="en-GB" sz="3300" dirty="0"/>
          </a:p>
          <a:p>
            <a:r>
              <a:rPr lang="en-US" sz="3300" dirty="0"/>
              <a:t>202</a:t>
            </a:r>
            <a:r>
              <a:rPr lang="hu-HU" sz="3300"/>
              <a:t>5.04.07</a:t>
            </a:r>
            <a:r>
              <a:rPr lang="hu-HU" sz="3300" dirty="0"/>
              <a:t>.</a:t>
            </a:r>
            <a:br>
              <a:rPr lang="hu-HU" sz="3300" dirty="0"/>
            </a:br>
            <a:br>
              <a:rPr lang="en-US" sz="3300" dirty="0"/>
            </a:br>
            <a:r>
              <a:rPr lang="hu-HU" sz="3300" dirty="0"/>
              <a:t>ELTE</a:t>
            </a:r>
            <a:r>
              <a:rPr lang="en-US" sz="3300" dirty="0"/>
              <a:t>, </a:t>
            </a:r>
            <a:r>
              <a:rPr lang="hu-HU" sz="3300" dirty="0"/>
              <a:t>Budapest</a:t>
            </a:r>
            <a:endParaRPr lang="en-US" sz="3300" dirty="0"/>
          </a:p>
          <a:p>
            <a:endParaRPr lang="hu-HU" dirty="0"/>
          </a:p>
        </p:txBody>
      </p:sp>
      <p:pic>
        <p:nvPicPr>
          <p:cNvPr id="5" name="Picture 4">
            <a:extLst>
              <a:ext uri="{FF2B5EF4-FFF2-40B4-BE49-F238E27FC236}">
                <a16:creationId xmlns:a16="http://schemas.microsoft.com/office/drawing/2014/main" id="{EE374E7C-B927-E407-BE22-E5DEEDF7EFB8}"/>
              </a:ext>
            </a:extLst>
          </p:cNvPr>
          <p:cNvPicPr>
            <a:picLocks noChangeAspect="1"/>
          </p:cNvPicPr>
          <p:nvPr/>
        </p:nvPicPr>
        <p:blipFill>
          <a:blip r:embed="rId2"/>
          <a:stretch>
            <a:fillRect/>
          </a:stretch>
        </p:blipFill>
        <p:spPr>
          <a:xfrm>
            <a:off x="2423604" y="1488044"/>
            <a:ext cx="9768396" cy="590145"/>
          </a:xfrm>
          <a:prstGeom prst="rect">
            <a:avLst/>
          </a:prstGeom>
        </p:spPr>
      </p:pic>
    </p:spTree>
    <p:extLst>
      <p:ext uri="{BB962C8B-B14F-4D97-AF65-F5344CB8AC3E}">
        <p14:creationId xmlns:p14="http://schemas.microsoft.com/office/powerpoint/2010/main" val="63186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27242A-DABE-4B95-22E2-D175452A973C}"/>
              </a:ext>
            </a:extLst>
          </p:cNvPr>
          <p:cNvSpPr>
            <a:spLocks noGrp="1"/>
          </p:cNvSpPr>
          <p:nvPr>
            <p:ph type="title"/>
          </p:nvPr>
        </p:nvSpPr>
        <p:spPr/>
        <p:txBody>
          <a:bodyPr>
            <a:normAutofit/>
          </a:bodyPr>
          <a:lstStyle/>
          <a:p>
            <a:r>
              <a:rPr lang="hu-HU" sz="3200" b="1" dirty="0"/>
              <a:t>Obszervatórium feladatai</a:t>
            </a:r>
          </a:p>
        </p:txBody>
      </p:sp>
      <p:sp>
        <p:nvSpPr>
          <p:cNvPr id="3" name="Tartalom helye 2">
            <a:extLst>
              <a:ext uri="{FF2B5EF4-FFF2-40B4-BE49-F238E27FC236}">
                <a16:creationId xmlns:a16="http://schemas.microsoft.com/office/drawing/2014/main" id="{81A3F140-C5C6-8079-C97D-D18FB7C42EE9}"/>
              </a:ext>
            </a:extLst>
          </p:cNvPr>
          <p:cNvSpPr>
            <a:spLocks noGrp="1"/>
          </p:cNvSpPr>
          <p:nvPr>
            <p:ph idx="1"/>
          </p:nvPr>
        </p:nvSpPr>
        <p:spPr>
          <a:xfrm>
            <a:off x="447040" y="1954834"/>
            <a:ext cx="11247120" cy="4351338"/>
          </a:xfrm>
        </p:spPr>
        <p:txBody>
          <a:bodyPr>
            <a:normAutofit/>
          </a:bodyPr>
          <a:lstStyle/>
          <a:p>
            <a:r>
              <a:rPr lang="hu-HU" sz="2400" b="1" dirty="0"/>
              <a:t>Nemzeti</a:t>
            </a:r>
            <a:r>
              <a:rPr lang="en-GB" sz="2400" b="1" dirty="0"/>
              <a:t> </a:t>
            </a:r>
            <a:r>
              <a:rPr lang="hu-HU" sz="2400" b="1" dirty="0"/>
              <a:t>Szeizmológiai</a:t>
            </a:r>
            <a:r>
              <a:rPr lang="en-GB" sz="2400" b="1" dirty="0"/>
              <a:t> </a:t>
            </a:r>
            <a:r>
              <a:rPr lang="hu-HU" sz="2400" b="1" dirty="0"/>
              <a:t>Hálózat üzemeltetése</a:t>
            </a:r>
          </a:p>
          <a:p>
            <a:r>
              <a:rPr lang="hu-HU" sz="2400" b="1" dirty="0"/>
              <a:t>Szeizmológiai</a:t>
            </a:r>
            <a:r>
              <a:rPr lang="en-GB" sz="2400" b="1" dirty="0"/>
              <a:t> </a:t>
            </a:r>
            <a:r>
              <a:rPr lang="hu-HU" sz="2400" b="1" dirty="0"/>
              <a:t>szolgálat</a:t>
            </a:r>
          </a:p>
          <a:p>
            <a:pPr lvl="8"/>
            <a:r>
              <a:rPr lang="hu-HU" sz="2000" dirty="0">
                <a:latin typeface="Arial" panose="020B0604020202020204" pitchFamily="34" charset="0"/>
                <a:cs typeface="Arial" panose="020B0604020202020204" pitchFamily="34" charset="0"/>
              </a:rPr>
              <a:t>Folyamatos földrengés monitorozás </a:t>
            </a:r>
          </a:p>
          <a:p>
            <a:pPr lvl="8"/>
            <a:r>
              <a:rPr lang="en-GB" sz="2000" dirty="0">
                <a:latin typeface="Arial" panose="020B0604020202020204" pitchFamily="34" charset="0"/>
                <a:cs typeface="Arial" panose="020B0604020202020204" pitchFamily="34" charset="0"/>
              </a:rPr>
              <a:t>24</a:t>
            </a:r>
            <a:r>
              <a:rPr lang="hu-HU" sz="2000" dirty="0">
                <a:latin typeface="Arial" panose="020B0604020202020204" pitchFamily="34" charset="0"/>
                <a:cs typeface="Arial" panose="020B0604020202020204" pitchFamily="34" charset="0"/>
              </a:rPr>
              <a:t> órás készenléti szolgálat</a:t>
            </a:r>
            <a:endParaRPr lang="en-GB" sz="2000" dirty="0">
              <a:latin typeface="Arial" panose="020B0604020202020204" pitchFamily="34" charset="0"/>
              <a:cs typeface="Arial" panose="020B0604020202020204" pitchFamily="34" charset="0"/>
            </a:endParaRPr>
          </a:p>
          <a:p>
            <a:pPr lvl="8"/>
            <a:r>
              <a:rPr lang="en-GB" sz="2000" dirty="0">
                <a:latin typeface="Arial" panose="020B0604020202020204" pitchFamily="34" charset="0"/>
                <a:cs typeface="Arial" panose="020B0604020202020204" pitchFamily="34" charset="0"/>
              </a:rPr>
              <a:t>Bulletin </a:t>
            </a:r>
            <a:r>
              <a:rPr lang="hu-HU" sz="2000" dirty="0">
                <a:latin typeface="Arial" panose="020B0604020202020204" pitchFamily="34" charset="0"/>
                <a:cs typeface="Arial" panose="020B0604020202020204" pitchFamily="34" charset="0"/>
              </a:rPr>
              <a:t>készítés </a:t>
            </a:r>
            <a:r>
              <a:rPr lang="en-GB" sz="2000" dirty="0">
                <a:latin typeface="Arial" panose="020B0604020202020204" pitchFamily="34" charset="0"/>
                <a:cs typeface="Arial" panose="020B0604020202020204" pitchFamily="34" charset="0"/>
              </a:rPr>
              <a:t>(</a:t>
            </a:r>
            <a:r>
              <a:rPr lang="hu-HU" sz="2000" dirty="0">
                <a:latin typeface="Arial" panose="020B0604020202020204" pitchFamily="34" charset="0"/>
                <a:cs typeface="Arial" panose="020B0604020202020204" pitchFamily="34" charset="0"/>
              </a:rPr>
              <a:t>szeizmikus és </a:t>
            </a:r>
            <a:r>
              <a:rPr lang="hu-HU" sz="2000" dirty="0" err="1">
                <a:latin typeface="Arial" panose="020B0604020202020204" pitchFamily="34" charset="0"/>
                <a:cs typeface="Arial" panose="020B0604020202020204" pitchFamily="34" charset="0"/>
              </a:rPr>
              <a:t>szeizmo</a:t>
            </a:r>
            <a:r>
              <a:rPr lang="hu-HU" sz="2000" dirty="0">
                <a:latin typeface="Arial" panose="020B0604020202020204" pitchFamily="34" charset="0"/>
                <a:cs typeface="Arial" panose="020B0604020202020204" pitchFamily="34" charset="0"/>
              </a:rPr>
              <a:t>-akusztikus</a:t>
            </a:r>
            <a:r>
              <a:rPr lang="en-GB" sz="2000" dirty="0">
                <a:latin typeface="Arial" panose="020B0604020202020204" pitchFamily="34" charset="0"/>
                <a:cs typeface="Arial" panose="020B0604020202020204" pitchFamily="34" charset="0"/>
              </a:rPr>
              <a:t>)</a:t>
            </a:r>
          </a:p>
          <a:p>
            <a:pPr lvl="8"/>
            <a:r>
              <a:rPr lang="hu-HU" sz="2000" dirty="0">
                <a:latin typeface="Arial" panose="020B0604020202020204" pitchFamily="34" charset="0"/>
                <a:cs typeface="Arial" panose="020B0604020202020204" pitchFamily="34" charset="0"/>
              </a:rPr>
              <a:t>Földrengés-veszélyeztetettsége Magyarországnak</a:t>
            </a:r>
            <a:endParaRPr lang="en-GB" sz="2000" dirty="0">
              <a:latin typeface="Arial" panose="020B0604020202020204" pitchFamily="34" charset="0"/>
              <a:cs typeface="Arial" panose="020B0604020202020204" pitchFamily="34" charset="0"/>
            </a:endParaRPr>
          </a:p>
          <a:p>
            <a:r>
              <a:rPr lang="hu-HU" sz="2400" b="1" dirty="0"/>
              <a:t>Szeizmológiai</a:t>
            </a:r>
            <a:r>
              <a:rPr lang="en-GB" sz="2400" b="1" dirty="0"/>
              <a:t> </a:t>
            </a:r>
            <a:r>
              <a:rPr lang="hu-HU" sz="2400" b="1" dirty="0"/>
              <a:t>kutatások</a:t>
            </a:r>
            <a:endParaRPr lang="hu-HU" sz="2000" dirty="0"/>
          </a:p>
          <a:p>
            <a:pPr lvl="8"/>
            <a:r>
              <a:rPr lang="hu-HU" sz="2000" dirty="0">
                <a:latin typeface="Arial" panose="020B0604020202020204" pitchFamily="34" charset="0"/>
                <a:cs typeface="Arial" panose="020B0604020202020204" pitchFamily="34" charset="0"/>
              </a:rPr>
              <a:t>Bekapcsolódás lehetősége nemzetközi kutatásokba, együttműködések rendelkezésre állnak</a:t>
            </a:r>
            <a:endParaRPr lang="en-GB" sz="2000" dirty="0">
              <a:latin typeface="Arial" panose="020B0604020202020204" pitchFamily="34" charset="0"/>
              <a:cs typeface="Arial" panose="020B0604020202020204" pitchFamily="34" charset="0"/>
            </a:endParaRPr>
          </a:p>
          <a:p>
            <a:r>
              <a:rPr lang="hu-HU" sz="2400" b="1" dirty="0"/>
              <a:t>Oktatás és Ismeretterjesztés</a:t>
            </a:r>
            <a:endParaRPr lang="en-GB" sz="2400" b="1" dirty="0"/>
          </a:p>
          <a:p>
            <a:pPr lvl="8"/>
            <a:r>
              <a:rPr lang="hu-HU" sz="2000" dirty="0">
                <a:latin typeface="Arial" panose="020B0604020202020204" pitchFamily="34" charset="0"/>
                <a:cs typeface="Arial" panose="020B0604020202020204" pitchFamily="34" charset="0"/>
              </a:rPr>
              <a:t>Minden korosztály számára</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6A67C69-F686-D051-443A-FB87A1CA06D3}"/>
              </a:ext>
            </a:extLst>
          </p:cNvPr>
          <p:cNvPicPr>
            <a:picLocks noChangeAspect="1"/>
          </p:cNvPicPr>
          <p:nvPr/>
        </p:nvPicPr>
        <p:blipFill>
          <a:blip r:embed="rId3"/>
          <a:stretch>
            <a:fillRect/>
          </a:stretch>
        </p:blipFill>
        <p:spPr>
          <a:xfrm>
            <a:off x="0" y="1509481"/>
            <a:ext cx="12192000" cy="316144"/>
          </a:xfrm>
          <a:prstGeom prst="rect">
            <a:avLst/>
          </a:prstGeom>
        </p:spPr>
      </p:pic>
      <p:sp>
        <p:nvSpPr>
          <p:cNvPr id="6" name="Slide Number Placeholder 5">
            <a:extLst>
              <a:ext uri="{FF2B5EF4-FFF2-40B4-BE49-F238E27FC236}">
                <a16:creationId xmlns:a16="http://schemas.microsoft.com/office/drawing/2014/main" id="{83BF431F-559C-7AF2-FB27-2BC28C706586}"/>
              </a:ext>
            </a:extLst>
          </p:cNvPr>
          <p:cNvSpPr>
            <a:spLocks noGrp="1"/>
          </p:cNvSpPr>
          <p:nvPr>
            <p:ph type="sldNum" sz="quarter" idx="12"/>
          </p:nvPr>
        </p:nvSpPr>
        <p:spPr>
          <a:xfrm>
            <a:off x="218660" y="9939"/>
            <a:ext cx="311205" cy="365125"/>
          </a:xfrm>
        </p:spPr>
        <p:txBody>
          <a:bodyPr/>
          <a:lstStyle/>
          <a:p>
            <a:fld id="{54CD1704-6CE5-47F7-AD38-D3EF1AEC8A70}" type="slidenum">
              <a:rPr lang="hu-HU" sz="1400" smtClean="0">
                <a:latin typeface="Arial" panose="020B0604020202020204" pitchFamily="34" charset="0"/>
                <a:cs typeface="Arial" panose="020B0604020202020204" pitchFamily="34" charset="0"/>
              </a:rPr>
              <a:t>2</a:t>
            </a:fld>
            <a:endParaRPr lang="hu-H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020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4C40-35F5-5E33-75AA-BB870CCA46A4}"/>
              </a:ext>
            </a:extLst>
          </p:cNvPr>
          <p:cNvSpPr>
            <a:spLocks noGrp="1"/>
          </p:cNvSpPr>
          <p:nvPr>
            <p:ph type="title"/>
          </p:nvPr>
        </p:nvSpPr>
        <p:spPr>
          <a:xfrm>
            <a:off x="194413" y="19826"/>
            <a:ext cx="8676640" cy="1209675"/>
          </a:xfrm>
        </p:spPr>
        <p:txBody>
          <a:bodyPr>
            <a:normAutofit/>
          </a:bodyPr>
          <a:lstStyle/>
          <a:p>
            <a:r>
              <a:rPr lang="hu-HU" sz="3200" b="1" dirty="0"/>
              <a:t>Nemzeti Szeizmológiai Hálózat </a:t>
            </a:r>
            <a:endParaRPr lang="en-GB" sz="3200" b="1" dirty="0"/>
          </a:p>
        </p:txBody>
      </p:sp>
      <p:pic>
        <p:nvPicPr>
          <p:cNvPr id="10" name="Picture 9" descr="A map of different colors&#10;&#10;Description automatically generated">
            <a:extLst>
              <a:ext uri="{FF2B5EF4-FFF2-40B4-BE49-F238E27FC236}">
                <a16:creationId xmlns:a16="http://schemas.microsoft.com/office/drawing/2014/main" id="{D33B59F2-793E-6109-62C4-14B89855B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277" y="1667450"/>
            <a:ext cx="4210878" cy="2943345"/>
          </a:xfrm>
          <a:prstGeom prst="rect">
            <a:avLst/>
          </a:prstGeom>
        </p:spPr>
      </p:pic>
      <p:sp>
        <p:nvSpPr>
          <p:cNvPr id="3" name="Content Placeholder 2">
            <a:extLst>
              <a:ext uri="{FF2B5EF4-FFF2-40B4-BE49-F238E27FC236}">
                <a16:creationId xmlns:a16="http://schemas.microsoft.com/office/drawing/2014/main" id="{14BD2753-D750-886D-F4C9-B2FEB3665906}"/>
              </a:ext>
            </a:extLst>
          </p:cNvPr>
          <p:cNvSpPr>
            <a:spLocks noGrp="1"/>
          </p:cNvSpPr>
          <p:nvPr>
            <p:ph idx="1"/>
          </p:nvPr>
        </p:nvSpPr>
        <p:spPr>
          <a:xfrm>
            <a:off x="6940825" y="4452620"/>
            <a:ext cx="5913783" cy="4351338"/>
          </a:xfrm>
        </p:spPr>
        <p:txBody>
          <a:bodyPr>
            <a:noAutofit/>
          </a:bodyPr>
          <a:lstStyle/>
          <a:p>
            <a:r>
              <a:rPr lang="hu-HU" sz="1700" dirty="0"/>
              <a:t>15 permanens állomás</a:t>
            </a:r>
            <a:endParaRPr lang="en-GB" sz="1700" dirty="0"/>
          </a:p>
          <a:p>
            <a:r>
              <a:rPr lang="en-US" sz="1700" dirty="0"/>
              <a:t>3</a:t>
            </a:r>
            <a:r>
              <a:rPr lang="hu-HU" sz="1700" dirty="0"/>
              <a:t>2</a:t>
            </a:r>
            <a:r>
              <a:rPr lang="en-US" sz="1700" dirty="0"/>
              <a:t> </a:t>
            </a:r>
            <a:r>
              <a:rPr lang="hu-HU" sz="1700" dirty="0"/>
              <a:t>ideiglenes állomás amely az AdriaArray projekt</a:t>
            </a:r>
            <a:br>
              <a:rPr lang="hu-HU" sz="1700" dirty="0"/>
            </a:br>
            <a:r>
              <a:rPr lang="hu-HU" sz="1700" dirty="0"/>
              <a:t>része (korábban</a:t>
            </a:r>
            <a:r>
              <a:rPr lang="en-US" sz="1700" dirty="0"/>
              <a:t> </a:t>
            </a:r>
            <a:r>
              <a:rPr lang="hu-HU" sz="1700" dirty="0"/>
              <a:t>A</a:t>
            </a:r>
            <a:r>
              <a:rPr lang="en-US" sz="1700" dirty="0" err="1"/>
              <a:t>lp</a:t>
            </a:r>
            <a:r>
              <a:rPr lang="hu-HU" sz="1700" dirty="0" err="1"/>
              <a:t>Array</a:t>
            </a:r>
            <a:r>
              <a:rPr lang="en-US" sz="1700" dirty="0"/>
              <a:t> </a:t>
            </a:r>
            <a:r>
              <a:rPr lang="hu-HU" sz="1700" dirty="0"/>
              <a:t>és</a:t>
            </a:r>
            <a:r>
              <a:rPr lang="en-US" sz="1700" dirty="0"/>
              <a:t> </a:t>
            </a:r>
            <a:r>
              <a:rPr lang="hu-HU" sz="1700" dirty="0"/>
              <a:t>PACASE)</a:t>
            </a:r>
          </a:p>
          <a:p>
            <a:r>
              <a:rPr lang="hu-HU" sz="1700" dirty="0"/>
              <a:t>Összesen</a:t>
            </a:r>
            <a:r>
              <a:rPr lang="en-GB" sz="1700" dirty="0"/>
              <a:t> 4</a:t>
            </a:r>
            <a:r>
              <a:rPr lang="hu-HU" sz="1700" dirty="0"/>
              <a:t>7</a:t>
            </a:r>
            <a:r>
              <a:rPr lang="en-GB" sz="1700" dirty="0"/>
              <a:t> </a:t>
            </a:r>
            <a:r>
              <a:rPr lang="hu-HU" sz="1700" dirty="0"/>
              <a:t>szélessávú szeizmológiai állomás</a:t>
            </a:r>
            <a:endParaRPr lang="en-GB" sz="1700" dirty="0"/>
          </a:p>
          <a:p>
            <a:r>
              <a:rPr lang="hu-HU" sz="1700" dirty="0"/>
              <a:t>1 rövid periódusú </a:t>
            </a:r>
            <a:r>
              <a:rPr lang="hu-HU" sz="1700" dirty="0" err="1"/>
              <a:t>szeizmométer</a:t>
            </a:r>
            <a:r>
              <a:rPr lang="hu-HU" sz="1700" dirty="0"/>
              <a:t> amely az integrált geodinamikai állomás részeként működik Badacsonytördemicen</a:t>
            </a:r>
          </a:p>
          <a:p>
            <a:r>
              <a:rPr lang="en-US" sz="1700" dirty="0"/>
              <a:t>1 </a:t>
            </a:r>
            <a:r>
              <a:rPr lang="hu-HU" sz="1700" dirty="0"/>
              <a:t>infrahang állomás</a:t>
            </a:r>
            <a:r>
              <a:rPr lang="en-US" sz="1700" dirty="0"/>
              <a:t> </a:t>
            </a:r>
            <a:r>
              <a:rPr lang="en-US" sz="1700" dirty="0" err="1"/>
              <a:t>Piszkés-tető</a:t>
            </a:r>
            <a:r>
              <a:rPr lang="hu-HU" sz="1700" dirty="0"/>
              <a:t>n</a:t>
            </a:r>
            <a:endParaRPr lang="en-GB" sz="1700" dirty="0"/>
          </a:p>
        </p:txBody>
      </p:sp>
      <p:pic>
        <p:nvPicPr>
          <p:cNvPr id="4" name="Picture 3">
            <a:extLst>
              <a:ext uri="{FF2B5EF4-FFF2-40B4-BE49-F238E27FC236}">
                <a16:creationId xmlns:a16="http://schemas.microsoft.com/office/drawing/2014/main" id="{FDF1CCA2-8071-277F-6867-840544460E6F}"/>
              </a:ext>
            </a:extLst>
          </p:cNvPr>
          <p:cNvPicPr>
            <a:picLocks noChangeAspect="1"/>
          </p:cNvPicPr>
          <p:nvPr/>
        </p:nvPicPr>
        <p:blipFill>
          <a:blip r:embed="rId4"/>
          <a:stretch>
            <a:fillRect/>
          </a:stretch>
        </p:blipFill>
        <p:spPr>
          <a:xfrm>
            <a:off x="0" y="1509481"/>
            <a:ext cx="12192000" cy="316144"/>
          </a:xfrm>
          <a:prstGeom prst="rect">
            <a:avLst/>
          </a:prstGeom>
        </p:spPr>
      </p:pic>
      <p:sp>
        <p:nvSpPr>
          <p:cNvPr id="8" name="Slide Number Placeholder 5">
            <a:extLst>
              <a:ext uri="{FF2B5EF4-FFF2-40B4-BE49-F238E27FC236}">
                <a16:creationId xmlns:a16="http://schemas.microsoft.com/office/drawing/2014/main" id="{0B05AB21-A11D-F91B-ECE6-DB0B23710E32}"/>
              </a:ext>
            </a:extLst>
          </p:cNvPr>
          <p:cNvSpPr txBox="1">
            <a:spLocks/>
          </p:cNvSpPr>
          <p:nvPr/>
        </p:nvSpPr>
        <p:spPr>
          <a:xfrm>
            <a:off x="218660" y="9939"/>
            <a:ext cx="311205"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CD1704-6CE5-47F7-AD38-D3EF1AEC8A70}" type="slidenum">
              <a:rPr lang="hu-HU" sz="1400" smtClean="0">
                <a:latin typeface="Arial" panose="020B0604020202020204" pitchFamily="34" charset="0"/>
                <a:cs typeface="Arial" panose="020B0604020202020204" pitchFamily="34" charset="0"/>
              </a:rPr>
              <a:pPr/>
              <a:t>3</a:t>
            </a:fld>
            <a:endParaRPr lang="hu-HU" sz="1400" dirty="0">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C9483A41-7F1A-BE1D-996C-350D20DD737D}"/>
              </a:ext>
            </a:extLst>
          </p:cNvPr>
          <p:cNvGraphicFramePr>
            <a:graphicFrameLocks noChangeAspect="1"/>
          </p:cNvGraphicFramePr>
          <p:nvPr>
            <p:extLst>
              <p:ext uri="{D42A27DB-BD31-4B8C-83A1-F6EECF244321}">
                <p14:modId xmlns:p14="http://schemas.microsoft.com/office/powerpoint/2010/main" val="3947255502"/>
              </p:ext>
            </p:extLst>
          </p:nvPr>
        </p:nvGraphicFramePr>
        <p:xfrm>
          <a:off x="-3901" y="1825625"/>
          <a:ext cx="6944725" cy="4965881"/>
        </p:xfrm>
        <a:graphic>
          <a:graphicData uri="http://schemas.openxmlformats.org/presentationml/2006/ole">
            <mc:AlternateContent xmlns:mc="http://schemas.openxmlformats.org/markup-compatibility/2006">
              <mc:Choice xmlns:v="urn:schemas-microsoft-com:vml" Requires="v">
                <p:oleObj name="Acrobat Document" r:id="rId5" imgW="22684350" imgH="15986634" progId="Acrobat.Document.DC">
                  <p:embed/>
                </p:oleObj>
              </mc:Choice>
              <mc:Fallback>
                <p:oleObj name="Acrobat Document" r:id="rId5" imgW="22684350" imgH="15986634" progId="Acrobat.Document.DC">
                  <p:embed/>
                  <p:pic>
                    <p:nvPicPr>
                      <p:cNvPr id="0" name=""/>
                      <p:cNvPicPr/>
                      <p:nvPr/>
                    </p:nvPicPr>
                    <p:blipFill>
                      <a:blip r:embed="rId6"/>
                      <a:stretch>
                        <a:fillRect/>
                      </a:stretch>
                    </p:blipFill>
                    <p:spPr>
                      <a:xfrm>
                        <a:off x="-3901" y="1825625"/>
                        <a:ext cx="6944725" cy="4965881"/>
                      </a:xfrm>
                      <a:prstGeom prst="rect">
                        <a:avLst/>
                      </a:prstGeom>
                    </p:spPr>
                  </p:pic>
                </p:oleObj>
              </mc:Fallback>
            </mc:AlternateContent>
          </a:graphicData>
        </a:graphic>
      </p:graphicFrame>
    </p:spTree>
    <p:extLst>
      <p:ext uri="{BB962C8B-B14F-4D97-AF65-F5344CB8AC3E}">
        <p14:creationId xmlns:p14="http://schemas.microsoft.com/office/powerpoint/2010/main" val="270549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FF2312-044B-4ABE-F34C-D6B9702A028E}"/>
              </a:ext>
            </a:extLst>
          </p:cNvPr>
          <p:cNvSpPr>
            <a:spLocks noGrp="1"/>
          </p:cNvSpPr>
          <p:nvPr>
            <p:ph idx="1"/>
          </p:nvPr>
        </p:nvSpPr>
        <p:spPr>
          <a:xfrm>
            <a:off x="221457" y="1825625"/>
            <a:ext cx="7724516" cy="4351338"/>
          </a:xfrm>
        </p:spPr>
        <p:txBody>
          <a:bodyPr>
            <a:normAutofit/>
          </a:bodyPr>
          <a:lstStyle/>
          <a:p>
            <a:r>
              <a:rPr lang="hu-HU" sz="1700" dirty="0"/>
              <a:t>Eddigi földrengések elemzése</a:t>
            </a:r>
            <a:endParaRPr lang="en-US" sz="1700" dirty="0"/>
          </a:p>
          <a:p>
            <a:r>
              <a:rPr lang="hu-HU" sz="1700" dirty="0">
                <a:sym typeface="Wingdings" panose="05000000000000000000" pitchFamily="2" charset="2"/>
              </a:rPr>
              <a:t>Történelmi rengések „felfedezése” és paramétereinek kiszámítása</a:t>
            </a:r>
          </a:p>
          <a:p>
            <a:r>
              <a:rPr lang="hu-HU" sz="1700" dirty="0">
                <a:sym typeface="Wingdings" panose="05000000000000000000" pitchFamily="2" charset="2"/>
              </a:rPr>
              <a:t>Bemenő geológiai és geofizikai adatok összegyűjtése</a:t>
            </a:r>
          </a:p>
          <a:p>
            <a:r>
              <a:rPr lang="hu-HU" sz="1700" dirty="0">
                <a:sym typeface="Wingdings" panose="05000000000000000000" pitchFamily="2" charset="2"/>
              </a:rPr>
              <a:t>Munkafolyamatok programjainak kifejlesztése</a:t>
            </a:r>
            <a:endParaRPr lang="hu-HU" sz="2000" dirty="0">
              <a:sym typeface="Wingdings" panose="05000000000000000000" pitchFamily="2" charset="2"/>
            </a:endParaRPr>
          </a:p>
          <a:p>
            <a:pPr marL="0" indent="0">
              <a:buNone/>
            </a:pPr>
            <a:endParaRPr lang="hu-HU" sz="2000"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4" name="Picture 3">
            <a:extLst>
              <a:ext uri="{FF2B5EF4-FFF2-40B4-BE49-F238E27FC236}">
                <a16:creationId xmlns:a16="http://schemas.microsoft.com/office/drawing/2014/main" id="{DC53C003-FB6A-35FE-D92A-95B2DD78C518}"/>
              </a:ext>
            </a:extLst>
          </p:cNvPr>
          <p:cNvPicPr>
            <a:picLocks noChangeAspect="1"/>
          </p:cNvPicPr>
          <p:nvPr/>
        </p:nvPicPr>
        <p:blipFill>
          <a:blip r:embed="rId3"/>
          <a:stretch>
            <a:fillRect/>
          </a:stretch>
        </p:blipFill>
        <p:spPr>
          <a:xfrm>
            <a:off x="0" y="1509481"/>
            <a:ext cx="12192000" cy="316144"/>
          </a:xfrm>
          <a:prstGeom prst="rect">
            <a:avLst/>
          </a:prstGeom>
        </p:spPr>
      </p:pic>
      <p:sp>
        <p:nvSpPr>
          <p:cNvPr id="5" name="Title 1">
            <a:extLst>
              <a:ext uri="{FF2B5EF4-FFF2-40B4-BE49-F238E27FC236}">
                <a16:creationId xmlns:a16="http://schemas.microsoft.com/office/drawing/2014/main" id="{09D49D87-80E6-F31C-EA62-B465BA8CC255}"/>
              </a:ext>
            </a:extLst>
          </p:cNvPr>
          <p:cNvSpPr txBox="1">
            <a:spLocks/>
          </p:cNvSpPr>
          <p:nvPr/>
        </p:nvSpPr>
        <p:spPr>
          <a:xfrm>
            <a:off x="63027" y="256328"/>
            <a:ext cx="8676640" cy="1209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hu-HU" sz="2800" b="1" dirty="0"/>
              <a:t>Lehetőség 1: </a:t>
            </a:r>
            <a:br>
              <a:rPr lang="hu-HU" sz="2800" b="1" dirty="0"/>
            </a:br>
            <a:r>
              <a:rPr lang="hu-HU" sz="2800" b="1" dirty="0"/>
              <a:t>Földrengés-veszélyeztetettség</a:t>
            </a:r>
            <a:endParaRPr lang="en-GB" sz="2800" b="1" dirty="0"/>
          </a:p>
        </p:txBody>
      </p:sp>
      <p:pic>
        <p:nvPicPr>
          <p:cNvPr id="7" name="Picture 6">
            <a:extLst>
              <a:ext uri="{FF2B5EF4-FFF2-40B4-BE49-F238E27FC236}">
                <a16:creationId xmlns:a16="http://schemas.microsoft.com/office/drawing/2014/main" id="{7619B3F2-98E3-587D-364D-DB868A397B68}"/>
              </a:ext>
            </a:extLst>
          </p:cNvPr>
          <p:cNvPicPr>
            <a:picLocks noChangeAspect="1"/>
          </p:cNvPicPr>
          <p:nvPr/>
        </p:nvPicPr>
        <p:blipFill>
          <a:blip r:embed="rId4"/>
          <a:stretch>
            <a:fillRect/>
          </a:stretch>
        </p:blipFill>
        <p:spPr>
          <a:xfrm>
            <a:off x="7593503" y="1696662"/>
            <a:ext cx="4492480" cy="2664466"/>
          </a:xfrm>
          <a:prstGeom prst="rect">
            <a:avLst/>
          </a:prstGeom>
        </p:spPr>
      </p:pic>
      <p:pic>
        <p:nvPicPr>
          <p:cNvPr id="9" name="Picture 8">
            <a:extLst>
              <a:ext uri="{FF2B5EF4-FFF2-40B4-BE49-F238E27FC236}">
                <a16:creationId xmlns:a16="http://schemas.microsoft.com/office/drawing/2014/main" id="{C681EBBB-976D-246A-7E31-F2176382C347}"/>
              </a:ext>
            </a:extLst>
          </p:cNvPr>
          <p:cNvPicPr>
            <a:picLocks noChangeAspect="1"/>
          </p:cNvPicPr>
          <p:nvPr/>
        </p:nvPicPr>
        <p:blipFill>
          <a:blip r:embed="rId5"/>
          <a:stretch>
            <a:fillRect/>
          </a:stretch>
        </p:blipFill>
        <p:spPr>
          <a:xfrm>
            <a:off x="7593503" y="4411723"/>
            <a:ext cx="4492480" cy="2404337"/>
          </a:xfrm>
          <a:prstGeom prst="rect">
            <a:avLst/>
          </a:prstGeom>
        </p:spPr>
      </p:pic>
      <p:sp>
        <p:nvSpPr>
          <p:cNvPr id="11" name="TextBox 10">
            <a:extLst>
              <a:ext uri="{FF2B5EF4-FFF2-40B4-BE49-F238E27FC236}">
                <a16:creationId xmlns:a16="http://schemas.microsoft.com/office/drawing/2014/main" id="{C43EB998-9991-2ABD-AAAD-607D9C549A08}"/>
              </a:ext>
            </a:extLst>
          </p:cNvPr>
          <p:cNvSpPr txBox="1"/>
          <p:nvPr/>
        </p:nvSpPr>
        <p:spPr>
          <a:xfrm>
            <a:off x="168632" y="3458868"/>
            <a:ext cx="8065538" cy="892552"/>
          </a:xfrm>
          <a:prstGeom prst="rect">
            <a:avLst/>
          </a:prstGeom>
          <a:noFill/>
        </p:spPr>
        <p:txBody>
          <a:bodyPr wrap="square" rtlCol="0">
            <a:spAutoFit/>
          </a:bodyPr>
          <a:lstStyle/>
          <a:p>
            <a:r>
              <a:rPr lang="hu-HU" sz="1700" dirty="0">
                <a:latin typeface="Arial" panose="020B0604020202020204" pitchFamily="34" charset="0"/>
                <a:cs typeface="Arial" panose="020B0604020202020204" pitchFamily="34" charset="0"/>
                <a:sym typeface="Wingdings" panose="05000000000000000000" pitchFamily="2" charset="2"/>
              </a:rPr>
              <a:t>A cél, hogy egy évről-évre megújuló térképet fejlesszünk ki Magyarország földrengés-veszélyeztetettségére</a:t>
            </a:r>
            <a:endParaRPr lang="en-GB" sz="1700" dirty="0">
              <a:latin typeface="Arial" panose="020B0604020202020204" pitchFamily="34" charset="0"/>
              <a:cs typeface="Arial" panose="020B0604020202020204" pitchFamily="34" charset="0"/>
            </a:endParaRPr>
          </a:p>
          <a:p>
            <a:endParaRPr lang="en-GB" dirty="0"/>
          </a:p>
        </p:txBody>
      </p:sp>
      <p:pic>
        <p:nvPicPr>
          <p:cNvPr id="13" name="Picture 12" descr="A logo with a globe and text&#10;&#10;Description automatically generated">
            <a:extLst>
              <a:ext uri="{FF2B5EF4-FFF2-40B4-BE49-F238E27FC236}">
                <a16:creationId xmlns:a16="http://schemas.microsoft.com/office/drawing/2014/main" id="{0048F8C1-566A-2AA5-29BB-3D0DFCF873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2890" y="116417"/>
            <a:ext cx="621225" cy="625488"/>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028D8407-1F82-16FD-840A-79A73A402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5206" y="38329"/>
            <a:ext cx="1407151" cy="703576"/>
          </a:xfrm>
          <a:prstGeom prst="rect">
            <a:avLst/>
          </a:prstGeom>
        </p:spPr>
      </p:pic>
      <p:pic>
        <p:nvPicPr>
          <p:cNvPr id="17" name="Picture 16" descr="A white and green card with black text&#10;&#10;Description automatically generated">
            <a:extLst>
              <a:ext uri="{FF2B5EF4-FFF2-40B4-BE49-F238E27FC236}">
                <a16:creationId xmlns:a16="http://schemas.microsoft.com/office/drawing/2014/main" id="{DBF4C947-EAD4-DED8-3345-55A8FDAC83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2890" y="832322"/>
            <a:ext cx="1913372" cy="688490"/>
          </a:xfrm>
          <a:prstGeom prst="rect">
            <a:avLst/>
          </a:prstGeom>
        </p:spPr>
      </p:pic>
      <p:sp>
        <p:nvSpPr>
          <p:cNvPr id="2" name="TextBox 1">
            <a:extLst>
              <a:ext uri="{FF2B5EF4-FFF2-40B4-BE49-F238E27FC236}">
                <a16:creationId xmlns:a16="http://schemas.microsoft.com/office/drawing/2014/main" id="{768EC773-4B88-5D35-CDAF-50CB4E41A5F1}"/>
              </a:ext>
            </a:extLst>
          </p:cNvPr>
          <p:cNvSpPr txBox="1"/>
          <p:nvPr/>
        </p:nvSpPr>
        <p:spPr>
          <a:xfrm>
            <a:off x="824829" y="4191848"/>
            <a:ext cx="7914838" cy="615553"/>
          </a:xfrm>
          <a:prstGeom prst="rect">
            <a:avLst/>
          </a:prstGeom>
          <a:noFill/>
        </p:spPr>
        <p:txBody>
          <a:bodyPr wrap="square" rtlCol="0">
            <a:spAutoFit/>
          </a:bodyPr>
          <a:lstStyle/>
          <a:p>
            <a:r>
              <a:rPr lang="hu-HU" sz="1700" dirty="0">
                <a:latin typeface="Arial" panose="020B0604020202020204" pitchFamily="34" charset="0"/>
                <a:cs typeface="Arial" panose="020B0604020202020204" pitchFamily="34" charset="0"/>
              </a:rPr>
              <a:t>Biztonság szempontjából elengedhetetlen az emberek és a</a:t>
            </a:r>
            <a:br>
              <a:rPr lang="hu-HU" sz="1700" dirty="0">
                <a:latin typeface="Arial" panose="020B0604020202020204" pitchFamily="34" charset="0"/>
                <a:cs typeface="Arial" panose="020B0604020202020204" pitchFamily="34" charset="0"/>
              </a:rPr>
            </a:br>
            <a:r>
              <a:rPr lang="hu-HU" sz="1700" dirty="0">
                <a:latin typeface="Arial" panose="020B0604020202020204" pitchFamily="34" charset="0"/>
                <a:cs typeface="Arial" panose="020B0604020202020204" pitchFamily="34" charset="0"/>
              </a:rPr>
              <a:t>kritikus infrastruktúra számára is</a:t>
            </a:r>
            <a:endParaRPr lang="en-GB" sz="1700" b="1" dirty="0">
              <a:solidFill>
                <a:srgbClr val="FF0000"/>
              </a:solidFill>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4C091CFC-E7BF-4E70-9E3E-593095B0CD15}"/>
              </a:ext>
            </a:extLst>
          </p:cNvPr>
          <p:cNvCxnSpPr>
            <a:cxnSpLocks/>
          </p:cNvCxnSpPr>
          <p:nvPr/>
        </p:nvCxnSpPr>
        <p:spPr>
          <a:xfrm>
            <a:off x="4002381" y="3169683"/>
            <a:ext cx="0" cy="259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8B15C902-ABBB-9F45-7BAF-08523B42D5E4}"/>
              </a:ext>
            </a:extLst>
          </p:cNvPr>
          <p:cNvCxnSpPr>
            <a:cxnSpLocks/>
          </p:cNvCxnSpPr>
          <p:nvPr/>
        </p:nvCxnSpPr>
        <p:spPr>
          <a:xfrm>
            <a:off x="3995754" y="3879717"/>
            <a:ext cx="0" cy="243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descr="A long shot of a bridge&#10;&#10;Description automatically generated">
            <a:extLst>
              <a:ext uri="{FF2B5EF4-FFF2-40B4-BE49-F238E27FC236}">
                <a16:creationId xmlns:a16="http://schemas.microsoft.com/office/drawing/2014/main" id="{6B08B077-83FD-B4B6-C8EA-56830B8689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32" y="5104419"/>
            <a:ext cx="3833749" cy="1711641"/>
          </a:xfrm>
          <a:prstGeom prst="rect">
            <a:avLst/>
          </a:prstGeom>
        </p:spPr>
      </p:pic>
      <p:pic>
        <p:nvPicPr>
          <p:cNvPr id="19" name="Picture 18" descr="A large factory with pipes and smokestacks&#10;&#10;Description automatically generated">
            <a:extLst>
              <a:ext uri="{FF2B5EF4-FFF2-40B4-BE49-F238E27FC236}">
                <a16:creationId xmlns:a16="http://schemas.microsoft.com/office/drawing/2014/main" id="{5563491A-CD16-8DD7-FF9A-41E7551A8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7687" y="5114268"/>
            <a:ext cx="3210234" cy="1691942"/>
          </a:xfrm>
          <a:prstGeom prst="rect">
            <a:avLst/>
          </a:prstGeom>
        </p:spPr>
      </p:pic>
      <p:pic>
        <p:nvPicPr>
          <p:cNvPr id="12" name="Picture 11" descr="A red circle with black letters&#10;&#10;Description automatically generated">
            <a:extLst>
              <a:ext uri="{FF2B5EF4-FFF2-40B4-BE49-F238E27FC236}">
                <a16:creationId xmlns:a16="http://schemas.microsoft.com/office/drawing/2014/main" id="{5E6765E0-FFB7-E1D4-D1B0-2F038D1789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599" y="1050192"/>
            <a:ext cx="1131173" cy="502463"/>
          </a:xfrm>
          <a:prstGeom prst="rect">
            <a:avLst/>
          </a:prstGeom>
        </p:spPr>
      </p:pic>
      <p:sp>
        <p:nvSpPr>
          <p:cNvPr id="20" name="Slide Number Placeholder 5">
            <a:extLst>
              <a:ext uri="{FF2B5EF4-FFF2-40B4-BE49-F238E27FC236}">
                <a16:creationId xmlns:a16="http://schemas.microsoft.com/office/drawing/2014/main" id="{ADA763DD-D42B-FD15-815D-7E337BB4C5F6}"/>
              </a:ext>
            </a:extLst>
          </p:cNvPr>
          <p:cNvSpPr>
            <a:spLocks noGrp="1"/>
          </p:cNvSpPr>
          <p:nvPr>
            <p:ph type="sldNum" sz="quarter" idx="12"/>
          </p:nvPr>
        </p:nvSpPr>
        <p:spPr>
          <a:xfrm>
            <a:off x="218660" y="9939"/>
            <a:ext cx="311205" cy="365125"/>
          </a:xfrm>
        </p:spPr>
        <p:txBody>
          <a:bodyPr/>
          <a:lstStyle/>
          <a:p>
            <a:fld id="{54CD1704-6CE5-47F7-AD38-D3EF1AEC8A70}" type="slidenum">
              <a:rPr lang="hu-HU" sz="1400" smtClean="0">
                <a:latin typeface="Arial" panose="020B0604020202020204" pitchFamily="34" charset="0"/>
                <a:cs typeface="Arial" panose="020B0604020202020204" pitchFamily="34" charset="0"/>
              </a:rPr>
              <a:t>4</a:t>
            </a:fld>
            <a:endParaRPr lang="hu-H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51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854C91-ABE6-6141-F57D-5713169C5019}"/>
              </a:ext>
            </a:extLst>
          </p:cNvPr>
          <p:cNvSpPr txBox="1">
            <a:spLocks/>
          </p:cNvSpPr>
          <p:nvPr/>
        </p:nvSpPr>
        <p:spPr>
          <a:xfrm>
            <a:off x="51773" y="317711"/>
            <a:ext cx="8676640" cy="1209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hu-HU" sz="3200" b="1" dirty="0"/>
              <a:t>Lehetőség 2-3-4: </a:t>
            </a:r>
            <a:br>
              <a:rPr lang="hu-HU" sz="3200" b="1" dirty="0"/>
            </a:br>
            <a:r>
              <a:rPr lang="hu-HU" sz="3200" b="1" dirty="0"/>
              <a:t>Szerkezetkutatás</a:t>
            </a:r>
          </a:p>
        </p:txBody>
      </p:sp>
      <p:pic>
        <p:nvPicPr>
          <p:cNvPr id="5" name="Picture 4">
            <a:extLst>
              <a:ext uri="{FF2B5EF4-FFF2-40B4-BE49-F238E27FC236}">
                <a16:creationId xmlns:a16="http://schemas.microsoft.com/office/drawing/2014/main" id="{E6C61E80-56F3-5AFD-91DE-FECDEF1070C8}"/>
              </a:ext>
            </a:extLst>
          </p:cNvPr>
          <p:cNvPicPr>
            <a:picLocks noChangeAspect="1"/>
          </p:cNvPicPr>
          <p:nvPr/>
        </p:nvPicPr>
        <p:blipFill>
          <a:blip r:embed="rId3"/>
          <a:stretch>
            <a:fillRect/>
          </a:stretch>
        </p:blipFill>
        <p:spPr>
          <a:xfrm>
            <a:off x="0" y="1439501"/>
            <a:ext cx="12192000" cy="316144"/>
          </a:xfrm>
          <a:prstGeom prst="rect">
            <a:avLst/>
          </a:prstGeom>
        </p:spPr>
      </p:pic>
      <p:sp>
        <p:nvSpPr>
          <p:cNvPr id="7" name="Content Placeholder 2">
            <a:extLst>
              <a:ext uri="{FF2B5EF4-FFF2-40B4-BE49-F238E27FC236}">
                <a16:creationId xmlns:a16="http://schemas.microsoft.com/office/drawing/2014/main" id="{69C3FCDC-D17B-7AE9-18A2-7840FED3D7BB}"/>
              </a:ext>
            </a:extLst>
          </p:cNvPr>
          <p:cNvSpPr>
            <a:spLocks noGrp="1"/>
          </p:cNvSpPr>
          <p:nvPr>
            <p:ph idx="1"/>
          </p:nvPr>
        </p:nvSpPr>
        <p:spPr>
          <a:xfrm>
            <a:off x="-44172" y="1784973"/>
            <a:ext cx="5729734" cy="4351338"/>
          </a:xfrm>
        </p:spPr>
        <p:txBody>
          <a:bodyPr>
            <a:normAutofit/>
          </a:bodyPr>
          <a:lstStyle/>
          <a:p>
            <a:r>
              <a:rPr lang="hu-HU" sz="1600" dirty="0"/>
              <a:t>Aktív tektonikus kutatások (Czecze et al. 2023)</a:t>
            </a:r>
          </a:p>
          <a:p>
            <a:r>
              <a:rPr lang="hu-HU" sz="1600" dirty="0"/>
              <a:t>Infrahang </a:t>
            </a:r>
            <a:r>
              <a:rPr lang="hu-HU" sz="1600" dirty="0" err="1"/>
              <a:t>detekciók</a:t>
            </a:r>
            <a:r>
              <a:rPr lang="hu-HU" sz="1600" dirty="0"/>
              <a:t> segítésével különböző szeizmikus</a:t>
            </a:r>
            <a:br>
              <a:rPr lang="hu-HU" sz="1600" dirty="0"/>
            </a:br>
            <a:r>
              <a:rPr lang="hu-HU" sz="1600" dirty="0"/>
              <a:t>és akusztikus források szétválasztása</a:t>
            </a:r>
            <a:r>
              <a:rPr lang="en-US" sz="1600" dirty="0"/>
              <a:t> (</a:t>
            </a:r>
            <a:r>
              <a:rPr lang="hu-HU" sz="1600" dirty="0"/>
              <a:t>bányarobbantás</a:t>
            </a:r>
            <a:r>
              <a:rPr lang="en-US" sz="1600" dirty="0"/>
              <a:t>, </a:t>
            </a:r>
            <a:r>
              <a:rPr lang="hu-HU" sz="1600" dirty="0"/>
              <a:t>viharok</a:t>
            </a:r>
            <a:r>
              <a:rPr lang="en-US" sz="1600" dirty="0"/>
              <a:t>, </a:t>
            </a:r>
            <a:r>
              <a:rPr lang="hu-HU" sz="1600" dirty="0"/>
              <a:t>vulkánok, stb.</a:t>
            </a:r>
            <a:r>
              <a:rPr lang="en-US" sz="1600" dirty="0"/>
              <a:t>)</a:t>
            </a:r>
            <a:r>
              <a:rPr lang="hu-HU" sz="1600" dirty="0"/>
              <a:t> (Pásztor et al. 2023)</a:t>
            </a:r>
            <a:endParaRPr lang="en-US" sz="1600" dirty="0"/>
          </a:p>
          <a:p>
            <a:r>
              <a:rPr lang="hu-HU" sz="1600" dirty="0"/>
              <a:t>Mélyben rejlő szeizmikus diszkontinuitások és sebesség tér 3D-s leképezése (Kalmár et al. 2021; 2023; Michailos et al. 2023; Timkó </a:t>
            </a:r>
            <a:r>
              <a:rPr lang="hu-HU" sz="1600" dirty="0" err="1"/>
              <a:t>et</a:t>
            </a:r>
            <a:r>
              <a:rPr lang="hu-HU" sz="1600" dirty="0"/>
              <a:t> </a:t>
            </a:r>
            <a:r>
              <a:rPr lang="hu-HU" sz="1600" dirty="0" err="1"/>
              <a:t>al</a:t>
            </a:r>
            <a:r>
              <a:rPr lang="hu-HU" sz="1600" dirty="0"/>
              <a:t>. 2024)</a:t>
            </a:r>
          </a:p>
          <a:p>
            <a:r>
              <a:rPr lang="hu-HU" sz="1600" dirty="0"/>
              <a:t>Geotermikus kutatások (monitoring és ismeretlen mezők feltérképezése)</a:t>
            </a:r>
          </a:p>
          <a:p>
            <a:endParaRPr lang="en-GB" dirty="0"/>
          </a:p>
        </p:txBody>
      </p:sp>
      <p:pic>
        <p:nvPicPr>
          <p:cNvPr id="8" name="Picture 6">
            <a:extLst>
              <a:ext uri="{FF2B5EF4-FFF2-40B4-BE49-F238E27FC236}">
                <a16:creationId xmlns:a16="http://schemas.microsoft.com/office/drawing/2014/main" id="{3926AA3E-5DB5-EFDD-4947-3A0C5C272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830" y="1167783"/>
            <a:ext cx="1219079" cy="2033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919BB9E-E592-5E0D-8F1D-E47B6E13E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740" y="997355"/>
            <a:ext cx="1032415" cy="400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University of Zagreb | Land Portal">
            <a:extLst>
              <a:ext uri="{FF2B5EF4-FFF2-40B4-BE49-F238E27FC236}">
                <a16:creationId xmlns:a16="http://schemas.microsoft.com/office/drawing/2014/main" id="{7FAFE560-5C59-745B-3034-BFC29EFC21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6501" y="195959"/>
            <a:ext cx="930781" cy="728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logo of a company&#10;&#10;Description automatically generated">
            <a:extLst>
              <a:ext uri="{FF2B5EF4-FFF2-40B4-BE49-F238E27FC236}">
                <a16:creationId xmlns:a16="http://schemas.microsoft.com/office/drawing/2014/main" id="{7CCCB129-3E30-9986-612B-A01F96B7E9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3702" y="261185"/>
            <a:ext cx="1296453" cy="654174"/>
          </a:xfrm>
          <a:prstGeom prst="rect">
            <a:avLst/>
          </a:prstGeom>
        </p:spPr>
      </p:pic>
      <p:pic>
        <p:nvPicPr>
          <p:cNvPr id="12" name="Picture 11">
            <a:extLst>
              <a:ext uri="{FF2B5EF4-FFF2-40B4-BE49-F238E27FC236}">
                <a16:creationId xmlns:a16="http://schemas.microsoft.com/office/drawing/2014/main" id="{3D01002D-24B6-C227-4960-CE2EA7C12426}"/>
              </a:ext>
            </a:extLst>
          </p:cNvPr>
          <p:cNvPicPr>
            <a:picLocks noChangeAspect="1"/>
          </p:cNvPicPr>
          <p:nvPr/>
        </p:nvPicPr>
        <p:blipFill>
          <a:blip r:embed="rId8"/>
          <a:stretch>
            <a:fillRect/>
          </a:stretch>
        </p:blipFill>
        <p:spPr>
          <a:xfrm>
            <a:off x="6349775" y="232962"/>
            <a:ext cx="1264389" cy="547651"/>
          </a:xfrm>
          <a:prstGeom prst="rect">
            <a:avLst/>
          </a:prstGeom>
        </p:spPr>
      </p:pic>
      <p:pic>
        <p:nvPicPr>
          <p:cNvPr id="13" name="Picture 10" descr="Logo AlpArray">
            <a:extLst>
              <a:ext uri="{FF2B5EF4-FFF2-40B4-BE49-F238E27FC236}">
                <a16:creationId xmlns:a16="http://schemas.microsoft.com/office/drawing/2014/main" id="{81A5A8CA-9E4D-24F2-77A3-1EF63E7920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2986" y="810673"/>
            <a:ext cx="848103" cy="5551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ome">
            <a:extLst>
              <a:ext uri="{FF2B5EF4-FFF2-40B4-BE49-F238E27FC236}">
                <a16:creationId xmlns:a16="http://schemas.microsoft.com/office/drawing/2014/main" id="{69016462-66FA-5C5F-0AB0-70DC098EB6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3197" y="316379"/>
            <a:ext cx="1393260" cy="4556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09CDC2CC-C2DC-5D38-C9FB-28A75A49DC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3197" y="856503"/>
            <a:ext cx="1514828" cy="5035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map of the area of the northern part of the european continent&#10;&#10;Description automatically generated with medium confidence">
            <a:extLst>
              <a:ext uri="{FF2B5EF4-FFF2-40B4-BE49-F238E27FC236}">
                <a16:creationId xmlns:a16="http://schemas.microsoft.com/office/drawing/2014/main" id="{A8C09552-80D3-B1B3-F1DF-F2B468A669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19462" y="1614681"/>
            <a:ext cx="2367320" cy="1970230"/>
          </a:xfrm>
          <a:prstGeom prst="rect">
            <a:avLst/>
          </a:prstGeom>
        </p:spPr>
      </p:pic>
      <p:pic>
        <p:nvPicPr>
          <p:cNvPr id="18" name="Picture 17" descr="A map of a climate change&#10;&#10;Description automatically generated with medium confidence">
            <a:extLst>
              <a:ext uri="{FF2B5EF4-FFF2-40B4-BE49-F238E27FC236}">
                <a16:creationId xmlns:a16="http://schemas.microsoft.com/office/drawing/2014/main" id="{63A26A03-534B-CF4A-EC4A-BE11D02485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4521" y="3901145"/>
            <a:ext cx="2636075" cy="2088864"/>
          </a:xfrm>
          <a:prstGeom prst="rect">
            <a:avLst/>
          </a:prstGeom>
        </p:spPr>
      </p:pic>
      <p:pic>
        <p:nvPicPr>
          <p:cNvPr id="20" name="Picture 19">
            <a:extLst>
              <a:ext uri="{FF2B5EF4-FFF2-40B4-BE49-F238E27FC236}">
                <a16:creationId xmlns:a16="http://schemas.microsoft.com/office/drawing/2014/main" id="{CE0B4957-D8B2-865C-80F6-9EBFA48A6518}"/>
              </a:ext>
            </a:extLst>
          </p:cNvPr>
          <p:cNvPicPr>
            <a:picLocks noChangeAspect="1"/>
          </p:cNvPicPr>
          <p:nvPr/>
        </p:nvPicPr>
        <p:blipFill>
          <a:blip r:embed="rId14"/>
          <a:stretch>
            <a:fillRect/>
          </a:stretch>
        </p:blipFill>
        <p:spPr>
          <a:xfrm>
            <a:off x="8179905" y="3635709"/>
            <a:ext cx="3960322" cy="3206657"/>
          </a:xfrm>
          <a:prstGeom prst="rect">
            <a:avLst/>
          </a:prstGeom>
        </p:spPr>
      </p:pic>
      <p:pic>
        <p:nvPicPr>
          <p:cNvPr id="21" name="Picture 20" descr="A close-up of a text&#10;&#10;Description automatically generated">
            <a:extLst>
              <a:ext uri="{FF2B5EF4-FFF2-40B4-BE49-F238E27FC236}">
                <a16:creationId xmlns:a16="http://schemas.microsoft.com/office/drawing/2014/main" id="{3B1CA3E3-5C13-3889-1036-E55652BE59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80694" y="6099385"/>
            <a:ext cx="2602140" cy="725173"/>
          </a:xfrm>
          <a:prstGeom prst="rect">
            <a:avLst/>
          </a:prstGeom>
        </p:spPr>
      </p:pic>
      <p:pic>
        <p:nvPicPr>
          <p:cNvPr id="22" name="Picture 21" descr="A close-up of a text&#10;&#10;Description automatically generated">
            <a:extLst>
              <a:ext uri="{FF2B5EF4-FFF2-40B4-BE49-F238E27FC236}">
                <a16:creationId xmlns:a16="http://schemas.microsoft.com/office/drawing/2014/main" id="{1C8332A1-8E5F-9F87-1BA7-9A7E17C0EA1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773" y="6109722"/>
            <a:ext cx="2440871" cy="704500"/>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994AA6FC-15D2-8436-7DC4-7F89996D69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05350" y="5990009"/>
            <a:ext cx="2326685" cy="844886"/>
          </a:xfrm>
          <a:prstGeom prst="rect">
            <a:avLst/>
          </a:prstGeom>
        </p:spPr>
      </p:pic>
      <p:pic>
        <p:nvPicPr>
          <p:cNvPr id="24" name="Picture 23" descr="A close-up of a sign&#10;&#10;Description automatically generated">
            <a:extLst>
              <a:ext uri="{FF2B5EF4-FFF2-40B4-BE49-F238E27FC236}">
                <a16:creationId xmlns:a16="http://schemas.microsoft.com/office/drawing/2014/main" id="{622636C4-6846-4714-3AE5-51F64A8170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55128" y="2946916"/>
            <a:ext cx="2418353" cy="745779"/>
          </a:xfrm>
          <a:prstGeom prst="rect">
            <a:avLst/>
          </a:prstGeom>
        </p:spPr>
      </p:pic>
      <p:pic>
        <p:nvPicPr>
          <p:cNvPr id="25" name="Picture 24" descr="A screenshot of a computer&#10;&#10;Description automatically generated">
            <a:extLst>
              <a:ext uri="{FF2B5EF4-FFF2-40B4-BE49-F238E27FC236}">
                <a16:creationId xmlns:a16="http://schemas.microsoft.com/office/drawing/2014/main" id="{412C879C-E917-5CBA-08F6-90B2B8649B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09385" y="3029674"/>
            <a:ext cx="1731867" cy="580261"/>
          </a:xfrm>
          <a:prstGeom prst="rect">
            <a:avLst/>
          </a:prstGeom>
        </p:spPr>
      </p:pic>
      <p:sp>
        <p:nvSpPr>
          <p:cNvPr id="27" name="Slide Number Placeholder 5">
            <a:extLst>
              <a:ext uri="{FF2B5EF4-FFF2-40B4-BE49-F238E27FC236}">
                <a16:creationId xmlns:a16="http://schemas.microsoft.com/office/drawing/2014/main" id="{9C99FA59-037A-D27A-5B15-626152B1DC7D}"/>
              </a:ext>
            </a:extLst>
          </p:cNvPr>
          <p:cNvSpPr txBox="1">
            <a:spLocks/>
          </p:cNvSpPr>
          <p:nvPr/>
        </p:nvSpPr>
        <p:spPr>
          <a:xfrm>
            <a:off x="218660" y="9939"/>
            <a:ext cx="311205"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CD1704-6CE5-47F7-AD38-D3EF1AEC8A70}" type="slidenum">
              <a:rPr lang="hu-HU" sz="1400" smtClean="0">
                <a:latin typeface="Arial" panose="020B0604020202020204" pitchFamily="34" charset="0"/>
                <a:cs typeface="Arial" panose="020B0604020202020204" pitchFamily="34" charset="0"/>
              </a:rPr>
              <a:pPr/>
              <a:t>5</a:t>
            </a:fld>
            <a:endParaRPr lang="hu-HU" sz="1400" dirty="0">
              <a:latin typeface="Arial" panose="020B0604020202020204" pitchFamily="34" charset="0"/>
              <a:cs typeface="Arial" panose="020B0604020202020204" pitchFamily="34" charset="0"/>
            </a:endParaRPr>
          </a:p>
        </p:txBody>
      </p:sp>
      <p:pic>
        <p:nvPicPr>
          <p:cNvPr id="33" name="Picture 32" descr="A diagram of a sea&#10;&#10;Description automatically generated with medium confidence">
            <a:extLst>
              <a:ext uri="{FF2B5EF4-FFF2-40B4-BE49-F238E27FC236}">
                <a16:creationId xmlns:a16="http://schemas.microsoft.com/office/drawing/2014/main" id="{3C9E8C26-AD7E-7548-A6FB-3BF171B75A4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8661" y="4242526"/>
            <a:ext cx="4537150" cy="2004417"/>
          </a:xfrm>
          <a:prstGeom prst="rect">
            <a:avLst/>
          </a:prstGeom>
        </p:spPr>
      </p:pic>
      <p:pic>
        <p:nvPicPr>
          <p:cNvPr id="3" name="Picture 2" descr="A diagram of a beam and spirogram&#10;&#10;Description automatically generated">
            <a:extLst>
              <a:ext uri="{FF2B5EF4-FFF2-40B4-BE49-F238E27FC236}">
                <a16:creationId xmlns:a16="http://schemas.microsoft.com/office/drawing/2014/main" id="{B3009374-73C5-1E1D-5EA6-E2069AAFF37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01928" y="1655030"/>
            <a:ext cx="3315696" cy="1244303"/>
          </a:xfrm>
          <a:prstGeom prst="rect">
            <a:avLst/>
          </a:prstGeom>
        </p:spPr>
      </p:pic>
    </p:spTree>
    <p:extLst>
      <p:ext uri="{BB962C8B-B14F-4D97-AF65-F5344CB8AC3E}">
        <p14:creationId xmlns:p14="http://schemas.microsoft.com/office/powerpoint/2010/main" val="3847177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E3BF-40C6-C39E-DBDD-21A2BCA75BEF}"/>
              </a:ext>
            </a:extLst>
          </p:cNvPr>
          <p:cNvSpPr>
            <a:spLocks noGrp="1"/>
          </p:cNvSpPr>
          <p:nvPr>
            <p:ph type="title"/>
          </p:nvPr>
        </p:nvSpPr>
        <p:spPr>
          <a:xfrm>
            <a:off x="212152" y="365614"/>
            <a:ext cx="8676640" cy="1209675"/>
          </a:xfrm>
        </p:spPr>
        <p:txBody>
          <a:bodyPr>
            <a:normAutofit/>
          </a:bodyPr>
          <a:lstStyle/>
          <a:p>
            <a:r>
              <a:rPr lang="hu-HU" sz="3200" b="1" dirty="0"/>
              <a:t>Ismeretterjesztés</a:t>
            </a:r>
            <a:endParaRPr lang="en-GB" sz="3200" b="1" dirty="0"/>
          </a:p>
        </p:txBody>
      </p:sp>
      <p:pic>
        <p:nvPicPr>
          <p:cNvPr id="4" name="Picture 3">
            <a:extLst>
              <a:ext uri="{FF2B5EF4-FFF2-40B4-BE49-F238E27FC236}">
                <a16:creationId xmlns:a16="http://schemas.microsoft.com/office/drawing/2014/main" id="{6BA68899-577D-AA61-837D-6E2BDA0FA037}"/>
              </a:ext>
            </a:extLst>
          </p:cNvPr>
          <p:cNvPicPr>
            <a:picLocks noChangeAspect="1"/>
          </p:cNvPicPr>
          <p:nvPr/>
        </p:nvPicPr>
        <p:blipFill>
          <a:blip r:embed="rId3"/>
          <a:stretch>
            <a:fillRect/>
          </a:stretch>
        </p:blipFill>
        <p:spPr>
          <a:xfrm>
            <a:off x="0" y="1509481"/>
            <a:ext cx="12192000" cy="316144"/>
          </a:xfrm>
          <a:prstGeom prst="rect">
            <a:avLst/>
          </a:prstGeom>
        </p:spPr>
      </p:pic>
      <p:sp>
        <p:nvSpPr>
          <p:cNvPr id="10" name="TextBox 9">
            <a:extLst>
              <a:ext uri="{FF2B5EF4-FFF2-40B4-BE49-F238E27FC236}">
                <a16:creationId xmlns:a16="http://schemas.microsoft.com/office/drawing/2014/main" id="{F3A1A52A-C7C9-653F-805A-F6B7BE2F348B}"/>
              </a:ext>
            </a:extLst>
          </p:cNvPr>
          <p:cNvSpPr txBox="1"/>
          <p:nvPr/>
        </p:nvSpPr>
        <p:spPr>
          <a:xfrm>
            <a:off x="119269" y="1896067"/>
            <a:ext cx="1321905" cy="369332"/>
          </a:xfrm>
          <a:prstGeom prst="rect">
            <a:avLst/>
          </a:prstGeom>
          <a:noFill/>
        </p:spPr>
        <p:txBody>
          <a:bodyPr wrap="square" rtlCol="0">
            <a:spAutoFit/>
          </a:bodyPr>
          <a:lstStyle/>
          <a:p>
            <a:r>
              <a:rPr lang="hu-HU" dirty="0">
                <a:latin typeface="Arial" panose="020B0604020202020204" pitchFamily="34" charset="0"/>
                <a:cs typeface="Arial" panose="020B0604020202020204" pitchFamily="34" charset="0"/>
              </a:rPr>
              <a:t>Weblapok</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7EAEB1A-20BF-69AD-1DB3-29A72174D1FC}"/>
              </a:ext>
            </a:extLst>
          </p:cNvPr>
          <p:cNvSpPr txBox="1"/>
          <p:nvPr/>
        </p:nvSpPr>
        <p:spPr>
          <a:xfrm>
            <a:off x="3572740" y="1897450"/>
            <a:ext cx="1755432" cy="369332"/>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Mé</a:t>
            </a:r>
            <a:r>
              <a:rPr lang="en-GB" dirty="0" err="1">
                <a:latin typeface="Arial" panose="020B0604020202020204" pitchFamily="34" charset="0"/>
                <a:cs typeface="Arial" panose="020B0604020202020204" pitchFamily="34" charset="0"/>
              </a:rPr>
              <a:t>dia</a:t>
            </a:r>
            <a:endParaRPr lang="en-GB"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F9D5828-A182-8DF6-345B-8CE57834BEA6}"/>
              </a:ext>
            </a:extLst>
          </p:cNvPr>
          <p:cNvSpPr txBox="1"/>
          <p:nvPr/>
        </p:nvSpPr>
        <p:spPr>
          <a:xfrm>
            <a:off x="5235544" y="1893339"/>
            <a:ext cx="319867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a:t>
            </a:r>
            <a:r>
              <a:rPr lang="hu-HU" dirty="0" err="1">
                <a:latin typeface="Arial" panose="020B0604020202020204" pitchFamily="34" charset="0"/>
                <a:cs typeface="Arial" panose="020B0604020202020204" pitchFamily="34" charset="0"/>
              </a:rPr>
              <a:t>zeizmológia</a:t>
            </a:r>
            <a:r>
              <a:rPr lang="hu-HU" dirty="0">
                <a:latin typeface="Arial" panose="020B0604020202020204" pitchFamily="34" charset="0"/>
                <a:cs typeface="Arial" panose="020B0604020202020204" pitchFamily="34" charset="0"/>
              </a:rPr>
              <a:t> az iskolában</a:t>
            </a:r>
            <a:endParaRPr lang="en-GB"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9BA2952-8B1A-D25F-BEAA-1AD95DB28B88}"/>
              </a:ext>
            </a:extLst>
          </p:cNvPr>
          <p:cNvSpPr txBox="1"/>
          <p:nvPr/>
        </p:nvSpPr>
        <p:spPr>
          <a:xfrm>
            <a:off x="9352994" y="1969276"/>
            <a:ext cx="2713457" cy="369332"/>
          </a:xfrm>
          <a:prstGeom prst="rect">
            <a:avLst/>
          </a:prstGeom>
          <a:noFill/>
        </p:spPr>
        <p:txBody>
          <a:bodyPr wrap="square" rtlCol="0">
            <a:spAutoFit/>
          </a:bodyPr>
          <a:lstStyle/>
          <a:p>
            <a:r>
              <a:rPr lang="hu-HU" dirty="0">
                <a:latin typeface="Arial" panose="020B0604020202020204" pitchFamily="34" charset="0"/>
                <a:cs typeface="Arial" panose="020B0604020202020204" pitchFamily="34" charset="0"/>
              </a:rPr>
              <a:t>Oktatás</a:t>
            </a:r>
            <a:endParaRPr lang="en-GB"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815766B-F721-6649-F4CC-F041789D41C4}"/>
              </a:ext>
            </a:extLst>
          </p:cNvPr>
          <p:cNvPicPr>
            <a:picLocks noChangeAspect="1"/>
          </p:cNvPicPr>
          <p:nvPr/>
        </p:nvPicPr>
        <p:blipFill>
          <a:blip r:embed="rId4"/>
          <a:stretch>
            <a:fillRect/>
          </a:stretch>
        </p:blipFill>
        <p:spPr>
          <a:xfrm>
            <a:off x="4767450" y="2338608"/>
            <a:ext cx="3198680" cy="2065231"/>
          </a:xfrm>
          <a:prstGeom prst="rect">
            <a:avLst/>
          </a:prstGeom>
        </p:spPr>
      </p:pic>
      <p:pic>
        <p:nvPicPr>
          <p:cNvPr id="20" name="Picture 19">
            <a:extLst>
              <a:ext uri="{FF2B5EF4-FFF2-40B4-BE49-F238E27FC236}">
                <a16:creationId xmlns:a16="http://schemas.microsoft.com/office/drawing/2014/main" id="{0A2CA7E8-6261-6658-B66C-52AAF9DEB527}"/>
              </a:ext>
            </a:extLst>
          </p:cNvPr>
          <p:cNvPicPr>
            <a:picLocks noChangeAspect="1"/>
          </p:cNvPicPr>
          <p:nvPr/>
        </p:nvPicPr>
        <p:blipFill>
          <a:blip r:embed="rId5"/>
          <a:stretch>
            <a:fillRect/>
          </a:stretch>
        </p:blipFill>
        <p:spPr>
          <a:xfrm>
            <a:off x="8225962" y="2379513"/>
            <a:ext cx="3841355" cy="1472088"/>
          </a:xfrm>
          <a:prstGeom prst="rect">
            <a:avLst/>
          </a:prstGeom>
        </p:spPr>
      </p:pic>
      <p:pic>
        <p:nvPicPr>
          <p:cNvPr id="24" name="Picture 23">
            <a:extLst>
              <a:ext uri="{FF2B5EF4-FFF2-40B4-BE49-F238E27FC236}">
                <a16:creationId xmlns:a16="http://schemas.microsoft.com/office/drawing/2014/main" id="{818952C8-0F8C-5C75-AB44-A1DE2220B0D7}"/>
              </a:ext>
            </a:extLst>
          </p:cNvPr>
          <p:cNvPicPr>
            <a:picLocks noChangeAspect="1"/>
          </p:cNvPicPr>
          <p:nvPr/>
        </p:nvPicPr>
        <p:blipFill>
          <a:blip r:embed="rId6"/>
          <a:stretch>
            <a:fillRect/>
          </a:stretch>
        </p:blipFill>
        <p:spPr>
          <a:xfrm>
            <a:off x="3318022" y="3151623"/>
            <a:ext cx="1232450" cy="1145803"/>
          </a:xfrm>
          <a:prstGeom prst="rect">
            <a:avLst/>
          </a:prstGeom>
        </p:spPr>
      </p:pic>
      <p:pic>
        <p:nvPicPr>
          <p:cNvPr id="1028" name="Picture 4">
            <a:extLst>
              <a:ext uri="{FF2B5EF4-FFF2-40B4-BE49-F238E27FC236}">
                <a16:creationId xmlns:a16="http://schemas.microsoft.com/office/drawing/2014/main" id="{75AF5864-3647-B1DA-A9C7-E200194E42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2135" y="2422318"/>
            <a:ext cx="644224" cy="644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a crown and text&#10;&#10;Description automatically generated">
            <a:extLst>
              <a:ext uri="{FF2B5EF4-FFF2-40B4-BE49-F238E27FC236}">
                <a16:creationId xmlns:a16="http://schemas.microsoft.com/office/drawing/2014/main" id="{167CFF7B-DB43-5B5F-54D6-F514714B9C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029" y="5716101"/>
            <a:ext cx="2610115" cy="1138135"/>
          </a:xfrm>
          <a:prstGeom prst="rect">
            <a:avLst/>
          </a:prstGeom>
        </p:spPr>
      </p:pic>
      <p:pic>
        <p:nvPicPr>
          <p:cNvPr id="1034" name="Picture 10" descr="Kutatók Éjszakája_hun • BALKA">
            <a:extLst>
              <a:ext uri="{FF2B5EF4-FFF2-40B4-BE49-F238E27FC236}">
                <a16:creationId xmlns:a16="http://schemas.microsoft.com/office/drawing/2014/main" id="{74AA0A55-7110-B1A9-66B8-5FFFC05676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0663" y="3995252"/>
            <a:ext cx="1720849" cy="17208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25 év után új logót kap az RTL klub, és más újdonsággal is készülnek">
            <a:extLst>
              <a:ext uri="{FF2B5EF4-FFF2-40B4-BE49-F238E27FC236}">
                <a16:creationId xmlns:a16="http://schemas.microsoft.com/office/drawing/2014/main" id="{25893F6F-C9B3-0557-6694-ACCDC58B15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7018" y="4942694"/>
            <a:ext cx="1101967" cy="7335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agy változások az ATV-nél, bejelentették az új műsorvezetői rendet | nlc">
            <a:extLst>
              <a:ext uri="{FF2B5EF4-FFF2-40B4-BE49-F238E27FC236}">
                <a16:creationId xmlns:a16="http://schemas.microsoft.com/office/drawing/2014/main" id="{3500C340-E162-1432-7AD6-B2D837F4A5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1282" y="5953708"/>
            <a:ext cx="1181904" cy="6648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ír TV – Wikipédia">
            <a:extLst>
              <a:ext uri="{FF2B5EF4-FFF2-40B4-BE49-F238E27FC236}">
                <a16:creationId xmlns:a16="http://schemas.microsoft.com/office/drawing/2014/main" id="{FA432D1F-641C-3843-283E-1E898B9098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5658" y="5566327"/>
            <a:ext cx="886653" cy="36036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FF9A8F00-7665-A62D-3456-D631376B36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24852" y="4388483"/>
            <a:ext cx="566581" cy="5656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screenshot of a computer&#10;&#10;Description automatically generated">
            <a:extLst>
              <a:ext uri="{FF2B5EF4-FFF2-40B4-BE49-F238E27FC236}">
                <a16:creationId xmlns:a16="http://schemas.microsoft.com/office/drawing/2014/main" id="{54E20CA3-A130-4A7F-C97E-1A7DAED7D9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136" y="2327004"/>
            <a:ext cx="3198679" cy="1524597"/>
          </a:xfrm>
          <a:prstGeom prst="rect">
            <a:avLst/>
          </a:prstGeom>
        </p:spPr>
      </p:pic>
      <p:pic>
        <p:nvPicPr>
          <p:cNvPr id="22" name="Picture 21">
            <a:extLst>
              <a:ext uri="{FF2B5EF4-FFF2-40B4-BE49-F238E27FC236}">
                <a16:creationId xmlns:a16="http://schemas.microsoft.com/office/drawing/2014/main" id="{52075403-6C32-5DD4-3C6B-F734BD9DCC2D}"/>
              </a:ext>
            </a:extLst>
          </p:cNvPr>
          <p:cNvPicPr>
            <a:picLocks noChangeAspect="1"/>
          </p:cNvPicPr>
          <p:nvPr/>
        </p:nvPicPr>
        <p:blipFill>
          <a:blip r:embed="rId15"/>
          <a:stretch>
            <a:fillRect/>
          </a:stretch>
        </p:blipFill>
        <p:spPr>
          <a:xfrm>
            <a:off x="10174130" y="4104482"/>
            <a:ext cx="1783506" cy="2550541"/>
          </a:xfrm>
          <a:prstGeom prst="rect">
            <a:avLst/>
          </a:prstGeom>
        </p:spPr>
      </p:pic>
      <p:sp>
        <p:nvSpPr>
          <p:cNvPr id="33" name="TextBox 32">
            <a:extLst>
              <a:ext uri="{FF2B5EF4-FFF2-40B4-BE49-F238E27FC236}">
                <a16:creationId xmlns:a16="http://schemas.microsoft.com/office/drawing/2014/main" id="{D1B6F293-5202-EC96-331D-468CEA14A576}"/>
              </a:ext>
            </a:extLst>
          </p:cNvPr>
          <p:cNvSpPr txBox="1"/>
          <p:nvPr/>
        </p:nvSpPr>
        <p:spPr>
          <a:xfrm>
            <a:off x="4121895" y="6411075"/>
            <a:ext cx="4104068" cy="430887"/>
          </a:xfrm>
          <a:prstGeom prst="rect">
            <a:avLst/>
          </a:prstGeom>
          <a:noFill/>
        </p:spPr>
        <p:txBody>
          <a:bodyPr wrap="square" rtlCol="0">
            <a:spAutoFit/>
          </a:bodyPr>
          <a:lstStyle/>
          <a:p>
            <a:r>
              <a:rPr lang="hu-HU" sz="2200" b="1" dirty="0">
                <a:latin typeface="Arial" panose="020B0604020202020204" pitchFamily="34" charset="0"/>
                <a:cs typeface="Arial" panose="020B0604020202020204" pitchFamily="34" charset="0"/>
              </a:rPr>
              <a:t>Köszönöm a figyelmet</a:t>
            </a:r>
            <a:r>
              <a:rPr lang="en-GB" sz="2200" b="1" dirty="0">
                <a:latin typeface="Arial" panose="020B0604020202020204" pitchFamily="34" charset="0"/>
                <a:cs typeface="Arial" panose="020B0604020202020204" pitchFamily="34" charset="0"/>
              </a:rPr>
              <a:t>!</a:t>
            </a:r>
          </a:p>
        </p:txBody>
      </p:sp>
      <p:pic>
        <p:nvPicPr>
          <p:cNvPr id="35" name="Picture 34" descr="A group of people in a room&#10;&#10;Description automatically generated">
            <a:extLst>
              <a:ext uri="{FF2B5EF4-FFF2-40B4-BE49-F238E27FC236}">
                <a16:creationId xmlns:a16="http://schemas.microsoft.com/office/drawing/2014/main" id="{B38B2EA5-4B53-A5E1-6D97-C0455E47FD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70033" y="4598520"/>
            <a:ext cx="3469084" cy="1720848"/>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AC7D368E-DADF-F044-355E-CD0777B7A7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266" y="4282027"/>
            <a:ext cx="3057749" cy="2195449"/>
          </a:xfrm>
          <a:prstGeom prst="rect">
            <a:avLst/>
          </a:prstGeom>
        </p:spPr>
      </p:pic>
      <p:pic>
        <p:nvPicPr>
          <p:cNvPr id="1036" name="Picture 12">
            <a:extLst>
              <a:ext uri="{FF2B5EF4-FFF2-40B4-BE49-F238E27FC236}">
                <a16:creationId xmlns:a16="http://schemas.microsoft.com/office/drawing/2014/main" id="{6B8E097F-4AD5-72F2-959F-B033158CE7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47018" y="4307460"/>
            <a:ext cx="735216" cy="69576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2C8E86BD-E94F-D894-EECB-DEA8FC077855}"/>
              </a:ext>
            </a:extLst>
          </p:cNvPr>
          <p:cNvSpPr>
            <a:spLocks noGrp="1"/>
          </p:cNvSpPr>
          <p:nvPr>
            <p:ph type="sldNum" sz="quarter" idx="12"/>
          </p:nvPr>
        </p:nvSpPr>
        <p:spPr>
          <a:xfrm>
            <a:off x="218660" y="9939"/>
            <a:ext cx="311205" cy="365125"/>
          </a:xfrm>
        </p:spPr>
        <p:txBody>
          <a:bodyPr/>
          <a:lstStyle/>
          <a:p>
            <a:fld id="{54CD1704-6CE5-47F7-AD38-D3EF1AEC8A70}" type="slidenum">
              <a:rPr lang="hu-HU" sz="1400" smtClean="0">
                <a:latin typeface="Arial" panose="020B0604020202020204" pitchFamily="34" charset="0"/>
                <a:cs typeface="Arial" panose="020B0604020202020204" pitchFamily="34" charset="0"/>
              </a:rPr>
              <a:t>6</a:t>
            </a:fld>
            <a:endParaRPr lang="hu-H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2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3057</TotalTime>
  <Words>474</Words>
  <Application>Microsoft Office PowerPoint</Application>
  <PresentationFormat>Widescreen</PresentationFormat>
  <Paragraphs>48</Paragraphs>
  <Slides>6</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4" baseType="lpstr">
      <vt:lpstr>Aptos</vt:lpstr>
      <vt:lpstr>Arial</vt:lpstr>
      <vt:lpstr>Calibri</vt:lpstr>
      <vt:lpstr>Calibri Light</vt:lpstr>
      <vt:lpstr>Times New Roman</vt:lpstr>
      <vt:lpstr>Wingdings</vt:lpstr>
      <vt:lpstr>Office-téma</vt:lpstr>
      <vt:lpstr>Acrobat Document</vt:lpstr>
      <vt:lpstr>Kutatási lehetőségek a Kövesligethy Radó Szeizmológiai Obszervatóriumban</vt:lpstr>
      <vt:lpstr>Obszervatórium feladatai</vt:lpstr>
      <vt:lpstr>Nemzeti Szeizmológiai Hálózat </vt:lpstr>
      <vt:lpstr>PowerPoint Presentation</vt:lpstr>
      <vt:lpstr>PowerPoint Presentation</vt:lpstr>
      <vt:lpstr>Ismeretterjesztés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Szabóné André Karolina</dc:creator>
  <cp:lastModifiedBy>Kalmár Dániel</cp:lastModifiedBy>
  <cp:revision>187</cp:revision>
  <dcterms:created xsi:type="dcterms:W3CDTF">2023-11-22T09:19:04Z</dcterms:created>
  <dcterms:modified xsi:type="dcterms:W3CDTF">2025-04-07T07:01:32Z</dcterms:modified>
</cp:coreProperties>
</file>