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85" r:id="rId4"/>
    <p:sldId id="261" r:id="rId5"/>
    <p:sldId id="320" r:id="rId6"/>
    <p:sldId id="413" r:id="rId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16" autoAdjust="0"/>
  </p:normalViewPr>
  <p:slideViewPr>
    <p:cSldViewPr snapToGrid="0">
      <p:cViewPr varScale="1">
        <p:scale>
          <a:sx n="67" d="100"/>
          <a:sy n="67" d="100"/>
        </p:scale>
        <p:origin x="121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D7845-6F4C-45AF-8812-18640690154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C12B1-1EBE-42F6-AD2D-84110956D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3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C12B1-1EBE-42F6-AD2D-84110956D0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6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0D3705-2796-EB9F-1715-C3E79433F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DDEAB7C-3D8A-3FDA-B970-BBDBFEC47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4921644-199A-2C07-873F-7DAA4FCC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0B935F1-6562-CCF1-4437-9D73D2527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8C67D16-03F4-143A-747E-773FD403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2831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34C483-67A4-1F9A-8CEA-2BEA3EC0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406AB45-EBCD-838B-8701-F83C9E4C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E381BA-6535-5154-6BD9-09BB717F6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D9A9615-5AD7-230B-34AD-8C537A99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32F320E-5549-A11E-7794-5638B0FC4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7557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8FC6B3E-D9AF-A0A6-B3D3-70588060F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5F5CD27-181C-0935-6BD8-348388650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7D8FB1A-D8D9-F1CE-8153-8C7DD6870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2DA7B8-9123-96AD-1C71-9AA622DA4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A612833-E02B-9CA4-F559-57E4B88C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0542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836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C54076-5DD4-FCF7-862F-54362AB9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F03D537-CDA7-E997-6F44-F8C6B6372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70AB45D-DCD1-3A1A-5C2E-032C8716A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6629186-401C-A3D5-06B0-1A34E1CE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17C0FC6-932A-CDFC-2A7E-C1C50619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100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D98722-2C02-6AE7-2F7F-C586EF9F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8CB215C-34F4-DF26-2E1C-E89DDEAE4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D3F8F1-F8AE-5E84-442E-F6AF5CDC3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EB353B4-B1EE-130B-1544-F1BF85F96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88B648C-7BD8-5195-836A-154BE831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395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516567-97DF-9B49-3584-88128E09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489118-D137-F923-45B4-C3F8D1398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D7C22C1-5EFB-DE4B-89EE-CE16ADA12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728003B-3541-E693-F062-3331D811F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5903D75-1FD8-C37A-F7BF-968508FE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45DC4DB-BF32-E7BA-C5F9-91A520831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996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7361AC-4A61-1062-7230-A66ECACE0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2F33AB4-CDF6-C65E-DBAF-69557A070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674E9D8-E0BF-DCE4-D68F-8B22AB405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26596EC-B8C4-7785-6064-95DF03E20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8B81D1C-EA79-85B5-CE70-5B8AC3E12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4FA052A-2319-90C9-4F41-CE0E45E3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8D7D0A1-BFA8-1900-8C72-526D49E17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5F7C26B-4F22-B93B-EE03-5DD7A653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942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03562A-544E-7A5A-A2DF-341CCDB8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AA4DFC1-6695-8C51-2265-841FCF4B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F88BB21-32D5-28B9-A9A4-90D262A5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F966487-30F6-C19A-7F54-C1E9B4DE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1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5438A4F-F871-F6CC-70C7-5D5F3D15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F4D5B56-C6E0-ADD7-2DA2-19AA6D70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FFED119-EC3D-E9F2-8F28-A31CE1AA7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934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965546-3E67-B5A4-516A-C798ABC3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136F13-B29A-C98B-EB26-2D3436069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9AA8498-3FEA-50E1-8D6B-2B6CCBDCE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F81D06E-DE66-8D75-1FBE-CE4CAA3A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7EA39F5-5AAB-4B99-397B-97F35E8D7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9CEBDF1-DEF7-AE6E-697B-47DDD93F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036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CBD17B-47A5-AE6A-9C89-31FFD4A5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3690FD9-7499-9CFF-F9B1-84EB52B75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34A2C94-4426-A730-F183-504AC91A6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28C2E27-711F-B9D6-8758-6EE4871E0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1E7F869-04EA-7822-2897-56D4E9D0F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A5130E3-1372-2111-4ED9-65D48A7C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350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45842E7-8D5A-9FA1-EC4E-93CBCB89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90B6757-CA1A-EAD1-1E02-BAEDD8635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7981C02-F146-C975-B19A-F568715482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A9D47E-4336-41CA-9669-422C402C9D3A}" type="datetimeFigureOut">
              <a:rPr lang="hu-HU" smtClean="0"/>
              <a:t>2025. 04. 07.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0A00D9-3DBD-5A60-41D8-CC0F3FA59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D86BE4B-7E45-1DB7-F880-BB2F6AC3E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1A324A-44AE-4FF8-805F-A674ADAC9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14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5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oracs@staff.elte.h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4AB614-6FB5-26EC-C9B1-CFEF9A9D3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875" y="578906"/>
            <a:ext cx="10382250" cy="2387600"/>
          </a:xfrm>
        </p:spPr>
        <p:txBody>
          <a:bodyPr anchor="ctr">
            <a:normAutofit fontScale="9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Víz-kőzet-gáz kölcsönhatások kutatási lehetőségei az SZTFH-ban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4963E83-49AB-65E5-626C-DD793A026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0148" y="3262135"/>
            <a:ext cx="9144000" cy="1258719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Cseresznyés Dóra,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Geológiai Szolgálat, Szabályozott Tevékenységek Felügyeleti Hatósága</a:t>
            </a:r>
          </a:p>
          <a:p>
            <a:r>
              <a:rPr lang="hu-H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doracs@staff.elte.hu</a:t>
            </a:r>
          </a:p>
        </p:txBody>
      </p:sp>
      <p:pic>
        <p:nvPicPr>
          <p:cNvPr id="5" name="Kép 4" descr="A képen embléma látható&#10;&#10;Automatikusan generált leírás">
            <a:extLst>
              <a:ext uri="{FF2B5EF4-FFF2-40B4-BE49-F238E27FC236}">
                <a16:creationId xmlns:a16="http://schemas.microsoft.com/office/drawing/2014/main" id="{CF24C70B-C59E-32FD-E3D1-02A1D5472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66" y="5160298"/>
            <a:ext cx="1532516" cy="154445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709D50F-14B2-7675-D0BF-20AB65289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3" y="5161495"/>
            <a:ext cx="1550271" cy="1542067"/>
          </a:xfrm>
          <a:prstGeom prst="rect">
            <a:avLst/>
          </a:prstGeom>
        </p:spPr>
      </p:pic>
      <p:pic>
        <p:nvPicPr>
          <p:cNvPr id="7" name="Kép 6" descr="A képen szöveg, képernyőkép, Betűtípus, Grafika látható&#10;&#10;Automatikusan generált leírás">
            <a:extLst>
              <a:ext uri="{FF2B5EF4-FFF2-40B4-BE49-F238E27FC236}">
                <a16:creationId xmlns:a16="http://schemas.microsoft.com/office/drawing/2014/main" id="{D3C16234-AA29-0132-3F47-713D2F153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t="12221" r="16778" b="14931"/>
          <a:stretch/>
        </p:blipFill>
        <p:spPr>
          <a:xfrm>
            <a:off x="3972672" y="5111204"/>
            <a:ext cx="1551033" cy="1642646"/>
          </a:xfrm>
          <a:prstGeom prst="rect">
            <a:avLst/>
          </a:prstGeom>
        </p:spPr>
      </p:pic>
      <p:pic>
        <p:nvPicPr>
          <p:cNvPr id="8" name="Kép 7" descr="A képen Grafika, Betűtípus, kör, Grafikus tervezés látható&#10;&#10;Automatikusan generált leírás">
            <a:extLst>
              <a:ext uri="{FF2B5EF4-FFF2-40B4-BE49-F238E27FC236}">
                <a16:creationId xmlns:a16="http://schemas.microsoft.com/office/drawing/2014/main" id="{C78825E4-4A48-5E4B-7383-9529AB434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0" y="5111204"/>
            <a:ext cx="1051471" cy="164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4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2E1361-37F5-8715-D5E4-5D5E108B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304834"/>
            <a:ext cx="9967127" cy="1325563"/>
          </a:xfrm>
        </p:spPr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62D9A6-16AC-FBBB-A037-C2E712C94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age of energy transition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b="1" i="0" u="none" strike="noStrike" baseline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b="1" i="0" u="none" strike="noStrike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i="0" u="none" strike="noStrike" baseline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geological storage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promising way to </a:t>
            </a:r>
            <a:r>
              <a:rPr lang="hu-HU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</a:t>
            </a:r>
            <a:r>
              <a:rPr lang="hu-HU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greenhouse gas emissions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/>
            <a:r>
              <a:rPr lang="en-US" b="1" i="0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i="0" u="none" strike="noStrike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i="0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geological storage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 to balance the intermittency of renewable energy resources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ow-carbon H</a:t>
            </a:r>
            <a:r>
              <a:rPr lang="en-US" sz="28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</a:t>
            </a:r>
            <a:r>
              <a:rPr lang="hu-HU" sz="2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efficiently</a:t>
            </a:r>
            <a:r>
              <a:rPr lang="hu-HU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produced from natural gas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emissions have been captured by CCS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Capture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Storage)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u-HU" sz="2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Possibilities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Pannonian </a:t>
            </a:r>
            <a:r>
              <a:rPr lang="hu-HU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endParaRPr lang="hu-HU" sz="2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8034F97B-2F94-0694-B9CF-F95F472BB1E2}"/>
              </a:ext>
            </a:extLst>
          </p:cNvPr>
          <p:cNvSpPr/>
          <p:nvPr/>
        </p:nvSpPr>
        <p:spPr>
          <a:xfrm>
            <a:off x="5727559" y="4892160"/>
            <a:ext cx="291403" cy="59285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 számának helye 3">
            <a:extLst>
              <a:ext uri="{FF2B5EF4-FFF2-40B4-BE49-F238E27FC236}">
                <a16:creationId xmlns:a16="http://schemas.microsoft.com/office/drawing/2014/main" id="{7FE305F5-C84E-3710-E381-82D96CA2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17869" y="6472640"/>
            <a:ext cx="274131" cy="365125"/>
          </a:xfrm>
        </p:spPr>
        <p:txBody>
          <a:bodyPr/>
          <a:lstStyle/>
          <a:p>
            <a:fld id="{AF70E8E1-F99B-466C-92C0-057CBD874626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5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5;p2">
            <a:extLst>
              <a:ext uri="{FF2B5EF4-FFF2-40B4-BE49-F238E27FC236}">
                <a16:creationId xmlns:a16="http://schemas.microsoft.com/office/drawing/2014/main" id="{6FCF626D-7D99-0883-6A80-D50B6A2F783E}"/>
              </a:ext>
            </a:extLst>
          </p:cNvPr>
          <p:cNvSpPr txBox="1"/>
          <p:nvPr/>
        </p:nvSpPr>
        <p:spPr>
          <a:xfrm>
            <a:off x="298100" y="5825791"/>
            <a:ext cx="1123405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</a:t>
            </a:r>
            <a:r>
              <a:rPr lang="hu-HU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question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processes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place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hu-HU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pore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space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during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hu-HU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storage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project (CO</a:t>
            </a:r>
            <a:r>
              <a:rPr lang="hu-HU" sz="2400" b="1" i="0" u="none" strike="noStrike" cap="none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</a:t>
            </a:r>
            <a:r>
              <a:rPr lang="hu-HU" sz="2400" b="1" i="0" u="none" strike="noStrike" cap="none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hu-HU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)?   </a:t>
            </a:r>
            <a:endParaRPr sz="2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93DEDF0F-D063-5B05-058A-6360767317B4}"/>
              </a:ext>
            </a:extLst>
          </p:cNvPr>
          <p:cNvSpPr txBox="1">
            <a:spLocks/>
          </p:cNvSpPr>
          <p:nvPr/>
        </p:nvSpPr>
        <p:spPr>
          <a:xfrm>
            <a:off x="1491406" y="115277"/>
            <a:ext cx="9209188" cy="10453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400"/>
              <a:buFont typeface="Times New Roman"/>
              <a:buNone/>
            </a:pPr>
            <a:r>
              <a:rPr lang="hu-HU" dirty="0" err="1">
                <a:latin typeface="Times New Roman"/>
                <a:ea typeface="Times New Roman"/>
                <a:cs typeface="Times New Roman"/>
                <a:sym typeface="Times New Roman"/>
              </a:rPr>
              <a:t>Subsurface</a:t>
            </a:r>
            <a:r>
              <a:rPr lang="hu-HU" dirty="0">
                <a:latin typeface="Times New Roman"/>
                <a:ea typeface="Times New Roman"/>
                <a:cs typeface="Times New Roman"/>
                <a:sym typeface="Times New Roman"/>
              </a:rPr>
              <a:t> CO</a:t>
            </a:r>
            <a:r>
              <a:rPr lang="hu-HU" baseline="-25000"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hu-HU" dirty="0">
                <a:latin typeface="Times New Roman"/>
                <a:ea typeface="Times New Roman"/>
                <a:cs typeface="Times New Roman"/>
                <a:sym typeface="Times New Roman"/>
              </a:rPr>
              <a:t> and H</a:t>
            </a:r>
            <a:r>
              <a:rPr lang="hu-HU" baseline="-25000"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hu-HU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dirty="0" err="1">
                <a:latin typeface="Times New Roman"/>
                <a:ea typeface="Times New Roman"/>
                <a:cs typeface="Times New Roman"/>
                <a:sym typeface="Times New Roman"/>
              </a:rPr>
              <a:t>storage</a:t>
            </a:r>
            <a:r>
              <a:rPr lang="hu-HU" dirty="0">
                <a:latin typeface="Times New Roman"/>
                <a:ea typeface="Times New Roman"/>
                <a:cs typeface="Times New Roman"/>
                <a:sym typeface="Times New Roman"/>
              </a:rPr>
              <a:t> team</a:t>
            </a:r>
          </a:p>
        </p:txBody>
      </p:sp>
      <p:grpSp>
        <p:nvGrpSpPr>
          <p:cNvPr id="6" name="Google Shape;103;p2">
            <a:extLst>
              <a:ext uri="{FF2B5EF4-FFF2-40B4-BE49-F238E27FC236}">
                <a16:creationId xmlns:a16="http://schemas.microsoft.com/office/drawing/2014/main" id="{98CE4B60-73FC-CEAA-6E5F-9E085973DEF1}"/>
              </a:ext>
            </a:extLst>
          </p:cNvPr>
          <p:cNvGrpSpPr/>
          <p:nvPr/>
        </p:nvGrpSpPr>
        <p:grpSpPr>
          <a:xfrm>
            <a:off x="5228681" y="2714633"/>
            <a:ext cx="1429152" cy="1382952"/>
            <a:chOff x="2127086" y="4744036"/>
            <a:chExt cx="1429152" cy="1382952"/>
          </a:xfrm>
        </p:grpSpPr>
        <p:sp>
          <p:nvSpPr>
            <p:cNvPr id="7" name="Google Shape;104;p2">
              <a:extLst>
                <a:ext uri="{FF2B5EF4-FFF2-40B4-BE49-F238E27FC236}">
                  <a16:creationId xmlns:a16="http://schemas.microsoft.com/office/drawing/2014/main" id="{9786DD60-B9D7-98BD-9CC5-F3935FBFD0A5}"/>
                </a:ext>
              </a:extLst>
            </p:cNvPr>
            <p:cNvSpPr txBox="1"/>
            <p:nvPr/>
          </p:nvSpPr>
          <p:spPr>
            <a:xfrm>
              <a:off x="2127086" y="5855631"/>
              <a:ext cx="1429152" cy="27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900" b="1" i="0" u="none" strike="noStrike" cap="none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Orsolya Gelencsér</a:t>
              </a:r>
              <a:endParaRPr sz="900" b="1" i="0" u="none" strike="noStrike" cap="none">
                <a:solidFill>
                  <a:srgbClr val="5B9BD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" name="Google Shape;105;p2">
              <a:extLst>
                <a:ext uri="{FF2B5EF4-FFF2-40B4-BE49-F238E27FC236}">
                  <a16:creationId xmlns:a16="http://schemas.microsoft.com/office/drawing/2014/main" id="{A442A3A2-BBA8-105C-2B17-750D80CB7DEA}"/>
                </a:ext>
              </a:extLst>
            </p:cNvPr>
            <p:cNvSpPr/>
            <p:nvPr/>
          </p:nvSpPr>
          <p:spPr>
            <a:xfrm>
              <a:off x="2329862" y="4744036"/>
              <a:ext cx="1023600" cy="1048500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6750" tIns="48350" rIns="96750" bIns="483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106;p2">
            <a:extLst>
              <a:ext uri="{FF2B5EF4-FFF2-40B4-BE49-F238E27FC236}">
                <a16:creationId xmlns:a16="http://schemas.microsoft.com/office/drawing/2014/main" id="{1CF96550-20EF-BCB1-76D7-FE80F076A1C4}"/>
              </a:ext>
            </a:extLst>
          </p:cNvPr>
          <p:cNvGrpSpPr/>
          <p:nvPr/>
        </p:nvGrpSpPr>
        <p:grpSpPr>
          <a:xfrm>
            <a:off x="3871677" y="2722808"/>
            <a:ext cx="1317574" cy="1374777"/>
            <a:chOff x="458926" y="4750622"/>
            <a:chExt cx="1317574" cy="1374777"/>
          </a:xfrm>
        </p:grpSpPr>
        <p:sp>
          <p:nvSpPr>
            <p:cNvPr id="10" name="Google Shape;107;p2">
              <a:extLst>
                <a:ext uri="{FF2B5EF4-FFF2-40B4-BE49-F238E27FC236}">
                  <a16:creationId xmlns:a16="http://schemas.microsoft.com/office/drawing/2014/main" id="{D39758CE-6204-0703-E779-6DAA6402D16F}"/>
                </a:ext>
              </a:extLst>
            </p:cNvPr>
            <p:cNvSpPr txBox="1"/>
            <p:nvPr/>
          </p:nvSpPr>
          <p:spPr>
            <a:xfrm>
              <a:off x="458926" y="5854042"/>
              <a:ext cx="1317574" cy="27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900" b="1" i="0" u="none" strike="noStrike" cap="none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Dóra Cseresznyés</a:t>
              </a:r>
              <a:endParaRPr sz="900" b="1" i="0" u="none" strike="noStrike" cap="none">
                <a:solidFill>
                  <a:srgbClr val="5B9BD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1" name="Google Shape;108;p2" descr="A képen kültéri, fű, vízesés, személy látható&#10;&#10;Automatikusan generált leírás">
              <a:extLst>
                <a:ext uri="{FF2B5EF4-FFF2-40B4-BE49-F238E27FC236}">
                  <a16:creationId xmlns:a16="http://schemas.microsoft.com/office/drawing/2014/main" id="{AC93D9D5-8F14-DEFE-C489-8995BF0E3C5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4817" t="39644" r="36632" b="23942"/>
            <a:stretch/>
          </p:blipFill>
          <p:spPr>
            <a:xfrm>
              <a:off x="574408" y="4750622"/>
              <a:ext cx="1062000" cy="1062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2" name="Google Shape;109;p2">
            <a:extLst>
              <a:ext uri="{FF2B5EF4-FFF2-40B4-BE49-F238E27FC236}">
                <a16:creationId xmlns:a16="http://schemas.microsoft.com/office/drawing/2014/main" id="{8EF70B43-DD3E-E5F4-0041-EA792983E793}"/>
              </a:ext>
            </a:extLst>
          </p:cNvPr>
          <p:cNvGrpSpPr/>
          <p:nvPr/>
        </p:nvGrpSpPr>
        <p:grpSpPr>
          <a:xfrm>
            <a:off x="6572551" y="4257855"/>
            <a:ext cx="1429152" cy="1423740"/>
            <a:chOff x="276481" y="1436509"/>
            <a:chExt cx="1429152" cy="1423740"/>
          </a:xfrm>
        </p:grpSpPr>
        <p:pic>
          <p:nvPicPr>
            <p:cNvPr id="13" name="Google Shape;110;p2">
              <a:extLst>
                <a:ext uri="{FF2B5EF4-FFF2-40B4-BE49-F238E27FC236}">
                  <a16:creationId xmlns:a16="http://schemas.microsoft.com/office/drawing/2014/main" id="{42CE2CFB-C1A5-109B-0B0A-A8F541DA9CE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8926" y="1436509"/>
              <a:ext cx="1064262" cy="1062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4" name="Google Shape;111;p2">
              <a:extLst>
                <a:ext uri="{FF2B5EF4-FFF2-40B4-BE49-F238E27FC236}">
                  <a16:creationId xmlns:a16="http://schemas.microsoft.com/office/drawing/2014/main" id="{1DC1231C-9CFE-64CB-CFFA-8F15CE911123}"/>
                </a:ext>
              </a:extLst>
            </p:cNvPr>
            <p:cNvSpPr txBox="1"/>
            <p:nvPr/>
          </p:nvSpPr>
          <p:spPr>
            <a:xfrm>
              <a:off x="276481" y="2588892"/>
              <a:ext cx="1429152" cy="27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900" b="1" i="0" u="none" strike="noStrike" cap="none" dirty="0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Csaba Szabó</a:t>
              </a:r>
              <a:endParaRPr sz="900" b="1" i="0" u="none" strike="noStrike" cap="none" dirty="0">
                <a:solidFill>
                  <a:srgbClr val="5B9BD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5" name="Google Shape;112;p2">
            <a:extLst>
              <a:ext uri="{FF2B5EF4-FFF2-40B4-BE49-F238E27FC236}">
                <a16:creationId xmlns:a16="http://schemas.microsoft.com/office/drawing/2014/main" id="{D339D040-9DEC-95D8-FA06-829AA898E8B5}"/>
              </a:ext>
            </a:extLst>
          </p:cNvPr>
          <p:cNvGrpSpPr/>
          <p:nvPr/>
        </p:nvGrpSpPr>
        <p:grpSpPr>
          <a:xfrm>
            <a:off x="7795243" y="4235716"/>
            <a:ext cx="1997700" cy="1411997"/>
            <a:chOff x="3473634" y="1707477"/>
            <a:chExt cx="1997700" cy="1411997"/>
          </a:xfrm>
        </p:grpSpPr>
        <p:pic>
          <p:nvPicPr>
            <p:cNvPr id="16" name="Google Shape;113;p2">
              <a:extLst>
                <a:ext uri="{FF2B5EF4-FFF2-40B4-BE49-F238E27FC236}">
                  <a16:creationId xmlns:a16="http://schemas.microsoft.com/office/drawing/2014/main" id="{47F00ACD-5AB1-F519-9281-9E9D337BF4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43349" y="1707477"/>
              <a:ext cx="1058270" cy="1062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7" name="Google Shape;114;p2">
              <a:extLst>
                <a:ext uri="{FF2B5EF4-FFF2-40B4-BE49-F238E27FC236}">
                  <a16:creationId xmlns:a16="http://schemas.microsoft.com/office/drawing/2014/main" id="{7D4E81E8-0076-89AE-DD82-E8405A525423}"/>
                </a:ext>
              </a:extLst>
            </p:cNvPr>
            <p:cNvSpPr txBox="1"/>
            <p:nvPr/>
          </p:nvSpPr>
          <p:spPr>
            <a:xfrm>
              <a:off x="3473634" y="2872380"/>
              <a:ext cx="1997700" cy="247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900" b="1" i="0" u="none" strike="noStrike" cap="none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Zsuzsanna Szabó-Krausz</a:t>
              </a:r>
              <a:endParaRPr sz="900" b="1" i="0" u="none" strike="noStrike" cap="none">
                <a:solidFill>
                  <a:srgbClr val="5B9BD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8" name="Google Shape;115;p2">
            <a:extLst>
              <a:ext uri="{FF2B5EF4-FFF2-40B4-BE49-F238E27FC236}">
                <a16:creationId xmlns:a16="http://schemas.microsoft.com/office/drawing/2014/main" id="{2E8F353B-4B3A-5A71-177B-EE0955A4E722}"/>
              </a:ext>
            </a:extLst>
          </p:cNvPr>
          <p:cNvGrpSpPr/>
          <p:nvPr/>
        </p:nvGrpSpPr>
        <p:grpSpPr>
          <a:xfrm>
            <a:off x="3777495" y="4223119"/>
            <a:ext cx="1429152" cy="1430471"/>
            <a:chOff x="5105156" y="1701135"/>
            <a:chExt cx="1429152" cy="1430471"/>
          </a:xfrm>
        </p:grpSpPr>
        <p:pic>
          <p:nvPicPr>
            <p:cNvPr id="19" name="Google Shape;116;p2" descr="A képen kültéri, ég, ruházat, személy látható&#10;&#10;Automatikusan generált leírás">
              <a:extLst>
                <a:ext uri="{FF2B5EF4-FFF2-40B4-BE49-F238E27FC236}">
                  <a16:creationId xmlns:a16="http://schemas.microsoft.com/office/drawing/2014/main" id="{A9581F42-088B-226A-6B94-56D90393869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36327" t="35859" r="45687" b="46329"/>
            <a:stretch/>
          </p:blipFill>
          <p:spPr>
            <a:xfrm>
              <a:off x="5283200" y="1701135"/>
              <a:ext cx="1064262" cy="1056684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0" name="Google Shape;117;p2">
              <a:extLst>
                <a:ext uri="{FF2B5EF4-FFF2-40B4-BE49-F238E27FC236}">
                  <a16:creationId xmlns:a16="http://schemas.microsoft.com/office/drawing/2014/main" id="{E9C8EF31-00E9-42A5-9D75-805388E05927}"/>
                </a:ext>
              </a:extLst>
            </p:cNvPr>
            <p:cNvSpPr txBox="1"/>
            <p:nvPr/>
          </p:nvSpPr>
          <p:spPr>
            <a:xfrm>
              <a:off x="5105156" y="2860249"/>
              <a:ext cx="1429152" cy="27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900" b="1" i="0" u="none" strike="noStrike" cap="none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Csilla Király</a:t>
              </a:r>
              <a:endParaRPr sz="900" b="1" i="0" u="none" strike="noStrike" cap="none">
                <a:solidFill>
                  <a:srgbClr val="5B9BD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1" name="Google Shape;118;p2">
            <a:extLst>
              <a:ext uri="{FF2B5EF4-FFF2-40B4-BE49-F238E27FC236}">
                <a16:creationId xmlns:a16="http://schemas.microsoft.com/office/drawing/2014/main" id="{0C9077B2-9BA9-244C-D4FA-3C7C53238C27}"/>
              </a:ext>
            </a:extLst>
          </p:cNvPr>
          <p:cNvGrpSpPr/>
          <p:nvPr/>
        </p:nvGrpSpPr>
        <p:grpSpPr>
          <a:xfrm>
            <a:off x="2314687" y="4220284"/>
            <a:ext cx="1429152" cy="1453457"/>
            <a:chOff x="6312944" y="1707477"/>
            <a:chExt cx="1429152" cy="1453457"/>
          </a:xfrm>
        </p:grpSpPr>
        <p:pic>
          <p:nvPicPr>
            <p:cNvPr id="22" name="Google Shape;119;p2" descr="A képen ruházat, személy, kültéri, felhőkarcoló látható&#10;&#10;Automatikusan generált leírás">
              <a:extLst>
                <a:ext uri="{FF2B5EF4-FFF2-40B4-BE49-F238E27FC236}">
                  <a16:creationId xmlns:a16="http://schemas.microsoft.com/office/drawing/2014/main" id="{FF697968-C8F8-217F-9545-A2DFA7704DB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71819" t="21394" b="50000"/>
            <a:stretch/>
          </p:blipFill>
          <p:spPr>
            <a:xfrm>
              <a:off x="6507125" y="1707477"/>
              <a:ext cx="1040790" cy="1062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3" name="Google Shape;120;p2">
              <a:extLst>
                <a:ext uri="{FF2B5EF4-FFF2-40B4-BE49-F238E27FC236}">
                  <a16:creationId xmlns:a16="http://schemas.microsoft.com/office/drawing/2014/main" id="{FD871420-1A9F-2E09-15A9-1F1D8E813DDF}"/>
                </a:ext>
              </a:extLst>
            </p:cNvPr>
            <p:cNvSpPr txBox="1"/>
            <p:nvPr/>
          </p:nvSpPr>
          <p:spPr>
            <a:xfrm>
              <a:off x="6312944" y="2889577"/>
              <a:ext cx="1429152" cy="27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900" b="1" i="0" u="none" strike="noStrike" cap="none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Ágnes Szamosfalvi</a:t>
              </a:r>
              <a:endParaRPr sz="900" b="1" i="0" u="none" strike="noStrike" cap="none">
                <a:solidFill>
                  <a:srgbClr val="5B9BD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4" name="Google Shape;121;p2">
            <a:extLst>
              <a:ext uri="{FF2B5EF4-FFF2-40B4-BE49-F238E27FC236}">
                <a16:creationId xmlns:a16="http://schemas.microsoft.com/office/drawing/2014/main" id="{59C9FD48-7796-D79E-9D48-18AF2440A91F}"/>
              </a:ext>
            </a:extLst>
          </p:cNvPr>
          <p:cNvGrpSpPr/>
          <p:nvPr/>
        </p:nvGrpSpPr>
        <p:grpSpPr>
          <a:xfrm>
            <a:off x="5183763" y="4271683"/>
            <a:ext cx="1429152" cy="1409912"/>
            <a:chOff x="6302339" y="3569182"/>
            <a:chExt cx="1429152" cy="1409912"/>
          </a:xfrm>
        </p:grpSpPr>
        <p:pic>
          <p:nvPicPr>
            <p:cNvPr id="25" name="Google Shape;122;p2" descr="A képen ruházat, személy, épület, lábbelik látható&#10;&#10;Automatikusan generált leírás">
              <a:extLst>
                <a:ext uri="{FF2B5EF4-FFF2-40B4-BE49-F238E27FC236}">
                  <a16:creationId xmlns:a16="http://schemas.microsoft.com/office/drawing/2014/main" id="{2A93604F-ABC9-9391-5DC9-F9895255EA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31916" t="32549" r="56836" b="52453"/>
            <a:stretch/>
          </p:blipFill>
          <p:spPr>
            <a:xfrm>
              <a:off x="6485915" y="3569182"/>
              <a:ext cx="1062000" cy="1062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6" name="Google Shape;123;p2">
              <a:extLst>
                <a:ext uri="{FF2B5EF4-FFF2-40B4-BE49-F238E27FC236}">
                  <a16:creationId xmlns:a16="http://schemas.microsoft.com/office/drawing/2014/main" id="{413BB1DE-4CE4-F58F-DC87-BA4E779367A9}"/>
                </a:ext>
              </a:extLst>
            </p:cNvPr>
            <p:cNvSpPr txBox="1"/>
            <p:nvPr/>
          </p:nvSpPr>
          <p:spPr>
            <a:xfrm>
              <a:off x="6302339" y="4707737"/>
              <a:ext cx="1429152" cy="27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900" b="1" i="0" u="none" strike="noStrike" cap="none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György Falus</a:t>
              </a:r>
              <a:endParaRPr sz="900" b="1" i="0" u="none" strike="noStrike" cap="none">
                <a:solidFill>
                  <a:srgbClr val="5B9BD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D1B9A3D3-D696-5D14-3FFD-0E5DF80D2A88}"/>
              </a:ext>
            </a:extLst>
          </p:cNvPr>
          <p:cNvGrpSpPr/>
          <p:nvPr/>
        </p:nvGrpSpPr>
        <p:grpSpPr>
          <a:xfrm>
            <a:off x="864158" y="4220284"/>
            <a:ext cx="1429152" cy="1453457"/>
            <a:chOff x="1567615" y="977815"/>
            <a:chExt cx="1429152" cy="1453457"/>
          </a:xfrm>
        </p:grpSpPr>
        <p:pic>
          <p:nvPicPr>
            <p:cNvPr id="30" name="Kép 29" descr="A képen ruházat, kültéri, személy, ég látható&#10;&#10;Automatikusan generált leírás">
              <a:extLst>
                <a:ext uri="{FF2B5EF4-FFF2-40B4-BE49-F238E27FC236}">
                  <a16:creationId xmlns:a16="http://schemas.microsoft.com/office/drawing/2014/main" id="{65AEDC9A-E0D4-B592-7B77-618304811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50" t="2535" r="9801" b="62854"/>
            <a:stretch/>
          </p:blipFill>
          <p:spPr>
            <a:xfrm>
              <a:off x="1751191" y="977815"/>
              <a:ext cx="1062000" cy="1062000"/>
            </a:xfrm>
            <a:prstGeom prst="flowChartConnector">
              <a:avLst/>
            </a:prstGeom>
          </p:spPr>
        </p:pic>
        <p:sp>
          <p:nvSpPr>
            <p:cNvPr id="34" name="Google Shape;120;p2">
              <a:extLst>
                <a:ext uri="{FF2B5EF4-FFF2-40B4-BE49-F238E27FC236}">
                  <a16:creationId xmlns:a16="http://schemas.microsoft.com/office/drawing/2014/main" id="{CB8B0040-8FA4-4F89-344A-0639A430AA4E}"/>
                </a:ext>
              </a:extLst>
            </p:cNvPr>
            <p:cNvSpPr txBox="1"/>
            <p:nvPr/>
          </p:nvSpPr>
          <p:spPr>
            <a:xfrm>
              <a:off x="1567615" y="2159915"/>
              <a:ext cx="1429152" cy="27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900" b="1" i="0" u="none" strike="noStrike" cap="none" dirty="0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György Czuppon</a:t>
              </a:r>
              <a:endParaRPr sz="900" b="1" i="0" u="none" strike="noStrike" cap="none" dirty="0">
                <a:solidFill>
                  <a:srgbClr val="5B9BD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6" name="Dia számának helye 3">
            <a:extLst>
              <a:ext uri="{FF2B5EF4-FFF2-40B4-BE49-F238E27FC236}">
                <a16:creationId xmlns:a16="http://schemas.microsoft.com/office/drawing/2014/main" id="{77091D20-17DB-2A1D-0578-AC7AF54B6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17869" y="6472640"/>
            <a:ext cx="274131" cy="365125"/>
          </a:xfrm>
        </p:spPr>
        <p:txBody>
          <a:bodyPr/>
          <a:lstStyle/>
          <a:p>
            <a:fld id="{AF70E8E1-F99B-466C-92C0-057CBD874626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3" name="Csoportba foglalás 32">
            <a:extLst>
              <a:ext uri="{FF2B5EF4-FFF2-40B4-BE49-F238E27FC236}">
                <a16:creationId xmlns:a16="http://schemas.microsoft.com/office/drawing/2014/main" id="{9630A747-9393-5C00-4DFA-8174E1B18606}"/>
              </a:ext>
            </a:extLst>
          </p:cNvPr>
          <p:cNvGrpSpPr/>
          <p:nvPr/>
        </p:nvGrpSpPr>
        <p:grpSpPr>
          <a:xfrm>
            <a:off x="5270183" y="1304850"/>
            <a:ext cx="1429152" cy="1388919"/>
            <a:chOff x="5067337" y="1098207"/>
            <a:chExt cx="1429152" cy="1388919"/>
          </a:xfrm>
        </p:grpSpPr>
        <p:pic>
          <p:nvPicPr>
            <p:cNvPr id="28" name="Picture 26">
              <a:extLst>
                <a:ext uri="{FF2B5EF4-FFF2-40B4-BE49-F238E27FC236}">
                  <a16:creationId xmlns:a16="http://schemas.microsoft.com/office/drawing/2014/main" id="{3AF76E15-287D-0151-B92F-2A10ACCB8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7" t="11833" r="18437" b="45805"/>
            <a:stretch/>
          </p:blipFill>
          <p:spPr bwMode="auto">
            <a:xfrm>
              <a:off x="5250913" y="1098207"/>
              <a:ext cx="1062000" cy="1068681"/>
            </a:xfrm>
            <a:prstGeom prst="ellipse">
              <a:avLst/>
            </a:prstGeom>
          </p:spPr>
        </p:pic>
        <p:sp>
          <p:nvSpPr>
            <p:cNvPr id="29" name="Google Shape;111;p2">
              <a:extLst>
                <a:ext uri="{FF2B5EF4-FFF2-40B4-BE49-F238E27FC236}">
                  <a16:creationId xmlns:a16="http://schemas.microsoft.com/office/drawing/2014/main" id="{B1F50BBC-1EB1-0B12-31F5-8667E2D91B6B}"/>
                </a:ext>
              </a:extLst>
            </p:cNvPr>
            <p:cNvSpPr txBox="1"/>
            <p:nvPr/>
          </p:nvSpPr>
          <p:spPr>
            <a:xfrm>
              <a:off x="5067337" y="2215769"/>
              <a:ext cx="1429152" cy="27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900" b="1" i="0" u="none" strike="noStrike" cap="none" dirty="0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Laura Horváth</a:t>
              </a:r>
              <a:endParaRPr sz="900" b="1" i="0" u="none" strike="noStrike" cap="none" dirty="0">
                <a:solidFill>
                  <a:srgbClr val="5B9BD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8" name="Csoportba foglalás 37">
            <a:extLst>
              <a:ext uri="{FF2B5EF4-FFF2-40B4-BE49-F238E27FC236}">
                <a16:creationId xmlns:a16="http://schemas.microsoft.com/office/drawing/2014/main" id="{370695E2-8714-5B85-00BA-8C1811230EF8}"/>
              </a:ext>
            </a:extLst>
          </p:cNvPr>
          <p:cNvGrpSpPr/>
          <p:nvPr/>
        </p:nvGrpSpPr>
        <p:grpSpPr>
          <a:xfrm>
            <a:off x="9635808" y="4232027"/>
            <a:ext cx="1429152" cy="1415686"/>
            <a:chOff x="9955490" y="4197172"/>
            <a:chExt cx="1429152" cy="141568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1198C5C-0635-B15A-B2B0-2B38BF1AB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" r="313"/>
            <a:stretch/>
          </p:blipFill>
          <p:spPr bwMode="auto">
            <a:xfrm>
              <a:off x="10139066" y="4197172"/>
              <a:ext cx="1062000" cy="1100164"/>
            </a:xfrm>
            <a:prstGeom prst="ellipse">
              <a:avLst/>
            </a:prstGeom>
          </p:spPr>
        </p:pic>
        <p:sp>
          <p:nvSpPr>
            <p:cNvPr id="31" name="Google Shape;111;p2">
              <a:extLst>
                <a:ext uri="{FF2B5EF4-FFF2-40B4-BE49-F238E27FC236}">
                  <a16:creationId xmlns:a16="http://schemas.microsoft.com/office/drawing/2014/main" id="{6B4DECF4-DB94-75F8-BC6F-01790B9A4151}"/>
                </a:ext>
              </a:extLst>
            </p:cNvPr>
            <p:cNvSpPr txBox="1"/>
            <p:nvPr/>
          </p:nvSpPr>
          <p:spPr>
            <a:xfrm>
              <a:off x="9955490" y="5341501"/>
              <a:ext cx="1429152" cy="27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900" b="1" i="0" u="none" strike="noStrike" cap="none" dirty="0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Dániel </a:t>
              </a:r>
              <a:r>
                <a:rPr lang="hu-HU" sz="900" b="1" i="0" u="none" strike="noStrike" cap="none" dirty="0" err="1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Breitner</a:t>
              </a:r>
              <a:endParaRPr sz="900" b="1" i="0" u="none" strike="noStrike" cap="none" dirty="0">
                <a:solidFill>
                  <a:srgbClr val="5B9BD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7" name="Csoportba foglalás 36">
            <a:extLst>
              <a:ext uri="{FF2B5EF4-FFF2-40B4-BE49-F238E27FC236}">
                <a16:creationId xmlns:a16="http://schemas.microsoft.com/office/drawing/2014/main" id="{1729BB4D-4535-31E6-09E5-07F46EF537D0}"/>
              </a:ext>
            </a:extLst>
          </p:cNvPr>
          <p:cNvGrpSpPr/>
          <p:nvPr/>
        </p:nvGrpSpPr>
        <p:grpSpPr>
          <a:xfrm>
            <a:off x="6568433" y="2714633"/>
            <a:ext cx="1429152" cy="1406862"/>
            <a:chOff x="6584743" y="2507184"/>
            <a:chExt cx="1429152" cy="1406862"/>
          </a:xfrm>
        </p:grpSpPr>
        <p:pic>
          <p:nvPicPr>
            <p:cNvPr id="3" name="Picture 26">
              <a:extLst>
                <a:ext uri="{FF2B5EF4-FFF2-40B4-BE49-F238E27FC236}">
                  <a16:creationId xmlns:a16="http://schemas.microsoft.com/office/drawing/2014/main" id="{A8F55EC7-6CF9-9521-D050-2B915C11B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9" t="24376" r="14637" b="16179"/>
            <a:stretch/>
          </p:blipFill>
          <p:spPr bwMode="auto">
            <a:xfrm>
              <a:off x="6781523" y="2507184"/>
              <a:ext cx="1055361" cy="1062000"/>
            </a:xfrm>
            <a:prstGeom prst="ellipse">
              <a:avLst/>
            </a:prstGeom>
          </p:spPr>
        </p:pic>
        <p:sp>
          <p:nvSpPr>
            <p:cNvPr id="32" name="Google Shape;111;p2">
              <a:extLst>
                <a:ext uri="{FF2B5EF4-FFF2-40B4-BE49-F238E27FC236}">
                  <a16:creationId xmlns:a16="http://schemas.microsoft.com/office/drawing/2014/main" id="{F8EBF742-BF54-BD76-8D17-F6AC53A1AC07}"/>
                </a:ext>
              </a:extLst>
            </p:cNvPr>
            <p:cNvSpPr txBox="1"/>
            <p:nvPr/>
          </p:nvSpPr>
          <p:spPr>
            <a:xfrm>
              <a:off x="6584743" y="3642689"/>
              <a:ext cx="1429152" cy="271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900" b="1" i="0" u="none" strike="noStrike" cap="none" dirty="0">
                  <a:solidFill>
                    <a:srgbClr val="5B9BD5"/>
                  </a:solidFill>
                  <a:latin typeface="Verdana"/>
                  <a:ea typeface="Verdana"/>
                  <a:cs typeface="Verdana"/>
                  <a:sym typeface="Verdana"/>
                </a:rPr>
                <a:t>Ákos Kővágó</a:t>
              </a:r>
              <a:endParaRPr sz="900" b="1" i="0" u="none" strike="noStrike" cap="none" dirty="0">
                <a:solidFill>
                  <a:srgbClr val="5B9BD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9" name="TextBox 25">
            <a:extLst>
              <a:ext uri="{FF2B5EF4-FFF2-40B4-BE49-F238E27FC236}">
                <a16:creationId xmlns:a16="http://schemas.microsoft.com/office/drawing/2014/main" id="{4CA2495E-5A92-1E09-0462-2C81302E6740}"/>
              </a:ext>
            </a:extLst>
          </p:cNvPr>
          <p:cNvSpPr txBox="1"/>
          <p:nvPr/>
        </p:nvSpPr>
        <p:spPr>
          <a:xfrm>
            <a:off x="145146" y="3731135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researchers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8D8EE0DC-F729-D61D-4C42-D66445D3965E}"/>
              </a:ext>
            </a:extLst>
          </p:cNvPr>
          <p:cNvSpPr txBox="1"/>
          <p:nvPr/>
        </p:nvSpPr>
        <p:spPr>
          <a:xfrm>
            <a:off x="145146" y="1249694"/>
            <a:ext cx="2073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 researchers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36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 txBox="1"/>
          <p:nvPr/>
        </p:nvSpPr>
        <p:spPr>
          <a:xfrm>
            <a:off x="11773469" y="6606279"/>
            <a:ext cx="418531" cy="251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-1" y="169258"/>
            <a:ext cx="10088545" cy="63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hu-HU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Storage </a:t>
            </a:r>
            <a:r>
              <a:rPr lang="hu-HU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potential</a:t>
            </a:r>
            <a:r>
              <a:rPr lang="hu-HU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hu-HU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hu-HU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Pannonian </a:t>
            </a:r>
            <a:r>
              <a:rPr lang="hu-HU" sz="4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Basin</a:t>
            </a:r>
            <a:r>
              <a:rPr lang="hu-HU" sz="4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222073" y="6488668"/>
            <a:ext cx="21181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Magyar et al. (2013)</a:t>
            </a:r>
            <a:endParaRPr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C9A906D-F479-D47D-0014-FB4DD68B225B}"/>
              </a:ext>
            </a:extLst>
          </p:cNvPr>
          <p:cNvSpPr txBox="1"/>
          <p:nvPr/>
        </p:nvSpPr>
        <p:spPr>
          <a:xfrm>
            <a:off x="5594131" y="1107323"/>
            <a:ext cx="6407014" cy="5558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Pannonian Basin</a:t>
            </a:r>
            <a:r>
              <a:rPr lang="hu-H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</a:t>
            </a:r>
            <a:r>
              <a:rPr lang="hu-H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filled up by Neogene sediments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Porous rocks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(e.g. sandstone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hu-H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</a:t>
            </a:r>
            <a:r>
              <a:rPr lang="hu-H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hu-H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  <a:r>
              <a:rPr lang="hu-H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extent</a:t>
            </a:r>
            <a:r>
              <a:rPr lang="hu-H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Pannonian </a:t>
            </a:r>
            <a:r>
              <a:rPr lang="hu-H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endParaRPr lang="hu-H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 of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and the effect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CO</a:t>
            </a:r>
            <a:r>
              <a:rPr lang="en-US" sz="24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H</a:t>
            </a:r>
            <a:r>
              <a:rPr lang="en-US" sz="24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porous media are not clear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reservoirs</a:t>
            </a:r>
            <a:endParaRPr lang="hu-H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experiments</a:t>
            </a:r>
            <a:endParaRPr lang="hu-HU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geochemical modelling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PHREEQ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ED8EE7B6-D8C8-330A-91C3-41D7EE72ECDB}"/>
              </a:ext>
            </a:extLst>
          </p:cNvPr>
          <p:cNvSpPr/>
          <p:nvPr/>
        </p:nvSpPr>
        <p:spPr>
          <a:xfrm>
            <a:off x="8693348" y="4727022"/>
            <a:ext cx="208580" cy="461554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8F7D75F-1AD7-A35D-DBF2-CED65122E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5" y="1644809"/>
            <a:ext cx="5385421" cy="3766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E6D884-CDAB-B83D-3F9C-16BD628FB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1" y="154263"/>
            <a:ext cx="3469987" cy="762000"/>
          </a:xfrm>
        </p:spPr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artalom helye 5" descr="A képen kültéri, növény, épület, fű látható&#10;&#10;Automatikusan generált leírás">
            <a:extLst>
              <a:ext uri="{FF2B5EF4-FFF2-40B4-BE49-F238E27FC236}">
                <a16:creationId xmlns:a16="http://schemas.microsoft.com/office/drawing/2014/main" id="{7B44E09C-874C-6BAA-4281-6FFE8E695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157" y="294530"/>
            <a:ext cx="2807694" cy="2692246"/>
          </a:xfrm>
        </p:spPr>
      </p:pic>
      <p:pic>
        <p:nvPicPr>
          <p:cNvPr id="4" name="Kép 3" descr="A képen fedett pályás, asztal, kerámia, fából készített látható&#10;&#10;Automatikusan generált leírás">
            <a:extLst>
              <a:ext uri="{FF2B5EF4-FFF2-40B4-BE49-F238E27FC236}">
                <a16:creationId xmlns:a16="http://schemas.microsoft.com/office/drawing/2014/main" id="{B91E5301-0CDF-7D3A-89F8-B66F1FB63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13" y="2448953"/>
            <a:ext cx="2450021" cy="187483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E097BDE-4506-439B-F487-7E1A236885E1}"/>
              </a:ext>
            </a:extLst>
          </p:cNvPr>
          <p:cNvSpPr txBox="1"/>
          <p:nvPr/>
        </p:nvSpPr>
        <p:spPr>
          <a:xfrm>
            <a:off x="151064" y="989002"/>
            <a:ext cx="4272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trip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Collecting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Geochemical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rock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Kép 11" descr="A képen diagram, sematikus rajz látható&#10;&#10;Automatikusan generált leírás">
            <a:extLst>
              <a:ext uri="{FF2B5EF4-FFF2-40B4-BE49-F238E27FC236}">
                <a16:creationId xmlns:a16="http://schemas.microsoft.com/office/drawing/2014/main" id="{B88EBCCF-3E1A-BA95-3A74-8621744EF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6" y="2752603"/>
            <a:ext cx="3292448" cy="3743208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5F688DB7-94F6-D7A4-457E-347D43445E75}"/>
              </a:ext>
            </a:extLst>
          </p:cNvPr>
          <p:cNvSpPr txBox="1"/>
          <p:nvPr/>
        </p:nvSpPr>
        <p:spPr>
          <a:xfrm>
            <a:off x="946684" y="6488668"/>
            <a:ext cx="251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hu-H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occurrences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3390651-3631-07AD-55EB-AC83FDA957CE}"/>
              </a:ext>
            </a:extLst>
          </p:cNvPr>
          <p:cNvSpPr txBox="1"/>
          <p:nvPr/>
        </p:nvSpPr>
        <p:spPr>
          <a:xfrm>
            <a:off x="4583934" y="4362184"/>
            <a:ext cx="181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BD98F52-770C-C9FA-2FEE-86B0DDC1124E}"/>
              </a:ext>
            </a:extLst>
          </p:cNvPr>
          <p:cNvSpPr txBox="1"/>
          <p:nvPr/>
        </p:nvSpPr>
        <p:spPr>
          <a:xfrm>
            <a:off x="9212737" y="3017038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Christmas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Répcelak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62272C2B-546E-231B-15EA-66EA7F1C23FD}"/>
              </a:ext>
            </a:extLst>
          </p:cNvPr>
          <p:cNvSpPr txBox="1"/>
          <p:nvPr/>
        </p:nvSpPr>
        <p:spPr>
          <a:xfrm>
            <a:off x="5014063" y="5193680"/>
            <a:ext cx="64044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isotope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carbonates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Geochamical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3792317-72FC-C2EA-3C97-65E8B1B3B6D0}"/>
              </a:ext>
            </a:extLst>
          </p:cNvPr>
          <p:cNvSpPr txBox="1"/>
          <p:nvPr/>
        </p:nvSpPr>
        <p:spPr>
          <a:xfrm>
            <a:off x="10624897" y="3351379"/>
            <a:ext cx="13452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Cseresznyés </a:t>
            </a:r>
            <a:r>
              <a:rPr lang="hu-H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hu-H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(2018)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 descr="A képen fehér látható&#10;&#10;Automatikusan generált leírás">
            <a:extLst>
              <a:ext uri="{FF2B5EF4-FFF2-40B4-BE49-F238E27FC236}">
                <a16:creationId xmlns:a16="http://schemas.microsoft.com/office/drawing/2014/main" id="{11BEB67C-876B-EC65-621A-75E4EA963E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9" b="66865"/>
          <a:stretch/>
        </p:blipFill>
        <p:spPr>
          <a:xfrm>
            <a:off x="6506155" y="2821548"/>
            <a:ext cx="2473716" cy="1874833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CB0D556A-FFAA-0233-B43B-600FEF08C654}"/>
              </a:ext>
            </a:extLst>
          </p:cNvPr>
          <p:cNvSpPr txBox="1"/>
          <p:nvPr/>
        </p:nvSpPr>
        <p:spPr>
          <a:xfrm>
            <a:off x="6479349" y="4674661"/>
            <a:ext cx="2591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 of a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93CC7544-7AD1-3B76-9F23-0C3984B572D7}"/>
              </a:ext>
            </a:extLst>
          </p:cNvPr>
          <p:cNvGrpSpPr/>
          <p:nvPr/>
        </p:nvGrpSpPr>
        <p:grpSpPr>
          <a:xfrm>
            <a:off x="6479349" y="90238"/>
            <a:ext cx="2500522" cy="1874833"/>
            <a:chOff x="165101" y="3381653"/>
            <a:chExt cx="4406899" cy="3305174"/>
          </a:xfrm>
        </p:grpSpPr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D1BFE260-1384-2996-0911-5CEA926F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1" y="3381653"/>
              <a:ext cx="4406899" cy="3305174"/>
            </a:xfrm>
            <a:prstGeom prst="rect">
              <a:avLst/>
            </a:prstGeom>
          </p:spPr>
        </p:pic>
        <p:sp>
          <p:nvSpPr>
            <p:cNvPr id="20" name="Téglalap 19">
              <a:extLst>
                <a:ext uri="{FF2B5EF4-FFF2-40B4-BE49-F238E27FC236}">
                  <a16:creationId xmlns:a16="http://schemas.microsoft.com/office/drawing/2014/main" id="{1E9C8EEA-038C-4DDE-3F37-A105F8A70450}"/>
                </a:ext>
              </a:extLst>
            </p:cNvPr>
            <p:cNvSpPr/>
            <p:nvPr/>
          </p:nvSpPr>
          <p:spPr>
            <a:xfrm>
              <a:off x="2333940" y="5399611"/>
              <a:ext cx="1784731" cy="488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u-HU" sz="12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Daw</a:t>
              </a:r>
              <a:endParaRPr lang="hu-HU" sz="1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157D80EC-7971-CAE0-F83B-1B0E7F0AA7FF}"/>
              </a:ext>
            </a:extLst>
          </p:cNvPr>
          <p:cNvSpPr txBox="1"/>
          <p:nvPr/>
        </p:nvSpPr>
        <p:spPr>
          <a:xfrm>
            <a:off x="6440291" y="1996506"/>
            <a:ext cx="2591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Microscopic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 of a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856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130AE-4B2E-3E7A-8512-5627D9F8A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03277" cy="1157402"/>
          </a:xfrm>
        </p:spPr>
        <p:txBody>
          <a:bodyPr/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topics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3A30B-35CB-BBAF-A899-0E62810DA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9" y="1252384"/>
            <a:ext cx="5886391" cy="2664033"/>
          </a:xfrm>
        </p:spPr>
        <p:txBody>
          <a:bodyPr>
            <a:normAutofit/>
          </a:bodyPr>
          <a:lstStyle/>
          <a:p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Extend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subsurface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reservoirs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Pannonian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mechanisms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CO</a:t>
            </a:r>
            <a:r>
              <a:rPr lang="hu-H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</a:t>
            </a:r>
            <a:r>
              <a:rPr lang="hu-H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human an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geological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geochemical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ia számának helye 3">
            <a:extLst>
              <a:ext uri="{FF2B5EF4-FFF2-40B4-BE49-F238E27FC236}">
                <a16:creationId xmlns:a16="http://schemas.microsoft.com/office/drawing/2014/main" id="{F79AAE08-2116-CEB3-0D17-9FF89F09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2782" y="6629824"/>
            <a:ext cx="419218" cy="228176"/>
          </a:xfrm>
        </p:spPr>
        <p:txBody>
          <a:bodyPr/>
          <a:lstStyle/>
          <a:p>
            <a:fld id="{82090241-50AF-46CF-96FF-8703295694D0}" type="slidenum">
              <a:rPr lang="hu-H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hu-H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17E5FC4-50E8-DEE2-34B4-347CEF0AF8F6}"/>
              </a:ext>
            </a:extLst>
          </p:cNvPr>
          <p:cNvSpPr txBox="1"/>
          <p:nvPr/>
        </p:nvSpPr>
        <p:spPr>
          <a:xfrm>
            <a:off x="3789456" y="5363261"/>
            <a:ext cx="4511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Underground </a:t>
            </a:r>
            <a:r>
              <a:rPr lang="hu-H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hu-H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  <a:endParaRPr lang="hu-H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047F9CA-F66C-CE82-EA0F-941B0010FF6A}"/>
              </a:ext>
            </a:extLst>
          </p:cNvPr>
          <p:cNvSpPr txBox="1"/>
          <p:nvPr/>
        </p:nvSpPr>
        <p:spPr>
          <a:xfrm>
            <a:off x="-125730" y="5354018"/>
            <a:ext cx="39151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hu-HU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subsurface</a:t>
            </a:r>
            <a:r>
              <a:rPr lang="hu-H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  <a:endParaRPr lang="hu-H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rtalom helye 4" descr="A képen Elektromos vezetékek, gép, kábel, mérnöki tudomány látható&#10;&#10;Automatikusan generált leírás">
            <a:extLst>
              <a:ext uri="{FF2B5EF4-FFF2-40B4-BE49-F238E27FC236}">
                <a16:creationId xmlns:a16="http://schemas.microsoft.com/office/drawing/2014/main" id="{B6D49479-710B-BDB3-BAC5-D5A8F448B6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13412" b="11519"/>
          <a:stretch/>
        </p:blipFill>
        <p:spPr>
          <a:xfrm rot="5400000">
            <a:off x="8976980" y="3152571"/>
            <a:ext cx="3858296" cy="2378037"/>
          </a:xfrm>
          <a:prstGeom prst="rect">
            <a:avLst/>
          </a:prstGeom>
        </p:spPr>
      </p:pic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2A0ECB58-9D78-4C3F-06C8-C949C2C360A5}"/>
              </a:ext>
            </a:extLst>
          </p:cNvPr>
          <p:cNvCxnSpPr>
            <a:cxnSpLocks/>
          </p:cNvCxnSpPr>
          <p:nvPr/>
        </p:nvCxnSpPr>
        <p:spPr>
          <a:xfrm flipH="1">
            <a:off x="1420383" y="4011399"/>
            <a:ext cx="1391397" cy="123901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95072573-3D56-0D5A-9FB0-01A4DCD87F60}"/>
              </a:ext>
            </a:extLst>
          </p:cNvPr>
          <p:cNvCxnSpPr>
            <a:cxnSpLocks/>
          </p:cNvCxnSpPr>
          <p:nvPr/>
        </p:nvCxnSpPr>
        <p:spPr>
          <a:xfrm>
            <a:off x="4228393" y="4011399"/>
            <a:ext cx="1498037" cy="123901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Kép 12">
            <a:extLst>
              <a:ext uri="{FF2B5EF4-FFF2-40B4-BE49-F238E27FC236}">
                <a16:creationId xmlns:a16="http://schemas.microsoft.com/office/drawing/2014/main" id="{087122E6-DA16-A260-CF12-2F36E6B06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70" y="404585"/>
            <a:ext cx="3177195" cy="3336055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9FF51728-6C31-0836-1B39-D60CFA78C5EF}"/>
              </a:ext>
            </a:extLst>
          </p:cNvPr>
          <p:cNvSpPr txBox="1"/>
          <p:nvPr/>
        </p:nvSpPr>
        <p:spPr>
          <a:xfrm>
            <a:off x="255329" y="6070683"/>
            <a:ext cx="9196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Contact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0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doracs@staff.elte.hu</a:t>
            </a:r>
            <a:endParaRPr lang="hu-H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ELTE LRG (-1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Floor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Petrology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Geochemistry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5112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360</Words>
  <Application>Microsoft Office PowerPoint</Application>
  <PresentationFormat>Szélesvásznú</PresentationFormat>
  <Paragraphs>69</Paragraphs>
  <Slides>6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Times New Roman</vt:lpstr>
      <vt:lpstr>Verdana</vt:lpstr>
      <vt:lpstr>Wingdings</vt:lpstr>
      <vt:lpstr>Office-téma</vt:lpstr>
      <vt:lpstr>Víz-kőzet-gáz kölcsönhatások kutatási lehetőségei az SZTFH-ban</vt:lpstr>
      <vt:lpstr>Introduction</vt:lpstr>
      <vt:lpstr>PowerPoint-bemutató</vt:lpstr>
      <vt:lpstr>PowerPoint-bemutató</vt:lpstr>
      <vt:lpstr>What we do?</vt:lpstr>
      <vt:lpstr>Research topics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Potential of subsurface CO2, H2 utilization and storage in Hungary</dc:title>
  <dc:creator>Cseresznyés Dóra</dc:creator>
  <cp:lastModifiedBy>EDU_PKYH_6492@diakoffice.onmicrosoft.com</cp:lastModifiedBy>
  <cp:revision>47</cp:revision>
  <dcterms:created xsi:type="dcterms:W3CDTF">2024-05-14T11:28:34Z</dcterms:created>
  <dcterms:modified xsi:type="dcterms:W3CDTF">2025-04-07T08:45:08Z</dcterms:modified>
</cp:coreProperties>
</file>