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</p:sldMasterIdLst>
  <p:notesMasterIdLst>
    <p:notesMasterId r:id="rId10"/>
  </p:notesMasterIdLst>
  <p:handoutMasterIdLst>
    <p:handoutMasterId r:id="rId11"/>
  </p:handoutMasterIdLst>
  <p:sldIdLst>
    <p:sldId id="968" r:id="rId5"/>
    <p:sldId id="1117" r:id="rId6"/>
    <p:sldId id="1118" r:id="rId7"/>
    <p:sldId id="1119" r:id="rId8"/>
    <p:sldId id="993" r:id="rId9"/>
  </p:sldIdLst>
  <p:sldSz cx="2437765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34F"/>
    <a:srgbClr val="0463A4"/>
    <a:srgbClr val="052EB3"/>
    <a:srgbClr val="034D7F"/>
    <a:srgbClr val="44546A"/>
    <a:srgbClr val="F1F1F1"/>
    <a:srgbClr val="666666"/>
    <a:srgbClr val="535353"/>
    <a:srgbClr val="404040"/>
    <a:srgbClr val="7CAF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82" autoAdjust="0"/>
    <p:restoredTop sz="96412" autoAdjust="0"/>
  </p:normalViewPr>
  <p:slideViewPr>
    <p:cSldViewPr snapToGrid="0">
      <p:cViewPr varScale="1">
        <p:scale>
          <a:sx n="32" d="100"/>
          <a:sy n="32" d="100"/>
        </p:scale>
        <p:origin x="828" y="20"/>
      </p:cViewPr>
      <p:guideLst>
        <p:guide orient="horz" pos="4320"/>
        <p:guide pos="767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E46C69-C8F1-492E-9316-9AB7C6225AF4}" type="datetimeFigureOut">
              <a:rPr lang="de-DE" smtClean="0"/>
              <a:t>27.04.2026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E19FD-0356-4E38-81BF-CC2CC5DB7AD8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09093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48B922-56C9-46FC-9595-9C2DEF7C3E2B}" type="datetimeFigureOut">
              <a:rPr lang="de-DE" smtClean="0"/>
              <a:t>27.04.2026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1544D-F39A-4F55-BC21-9BE909A9BACC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922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914035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828068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2742103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3656137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4570172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4207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8240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2275" algn="l" defTabSz="182806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1544D-F39A-4F55-BC21-9BE909A9BAC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8667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1544D-F39A-4F55-BC21-9BE909A9BACC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9611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4613C-A03B-ADA2-8F7D-76E5A43C8E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1E3146C-84CF-9375-4287-8CDA69C0ED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FD6EEDEB-9E95-CEF1-B991-92C4D6A2A2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861F0AE-2937-A851-56A0-D7E8826677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1544D-F39A-4F55-BC21-9BE909A9BACC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1469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7DB37-E966-F039-CFEC-CBBA4916C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A9FF61D-1434-E197-3A25-D91A761096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CBE6290-CBC5-9B4A-E9B9-D41C60CEA6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7BA89D7-6302-2393-388E-FCF9A20525E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1544D-F39A-4F55-BC21-9BE909A9BAC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0179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1544D-F39A-4F55-BC21-9BE909A9BAC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8443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mpt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495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6956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125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429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960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377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2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5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pa.oszk.hu/02900/02934/00017/pdf/EPA02934_mafi_evi_jelentes_1988-I_276-325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1016/j.oregeorev.2011.05.006" TargetMode="External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8703571" y="3"/>
            <a:ext cx="15674083" cy="13716000"/>
          </a:xfrm>
          <a:prstGeom prst="rect">
            <a:avLst/>
          </a:prstGeom>
          <a:blipFill dpi="0" rotWithShape="1">
            <a:blip r:embed="rId3">
              <a:alphaModFix amt="75000"/>
            </a:blip>
            <a:srcRect/>
            <a:stretch>
              <a:fillRect l="-27784" r="-27784"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6" name="Gerader Verbinder 25"/>
          <p:cNvCxnSpPr/>
          <p:nvPr/>
        </p:nvCxnSpPr>
        <p:spPr>
          <a:xfrm>
            <a:off x="23961266" y="6232275"/>
            <a:ext cx="0" cy="1251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feld 26"/>
          <p:cNvSpPr txBox="1"/>
          <p:nvPr/>
        </p:nvSpPr>
        <p:spPr>
          <a:xfrm>
            <a:off x="153875" y="4967524"/>
            <a:ext cx="8481577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dirty="0">
                <a:latin typeface="Calibri Light" panose="020F0302020204030204" pitchFamily="34" charset="0"/>
              </a:rPr>
              <a:t>judit.turi@sztfh.hu</a:t>
            </a:r>
          </a:p>
          <a:p>
            <a:pPr>
              <a:lnSpc>
                <a:spcPct val="150000"/>
              </a:lnSpc>
            </a:pPr>
            <a:endParaRPr lang="en-GB" sz="2800" i="1" dirty="0">
              <a:latin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hu-HU" sz="2800" i="1" dirty="0">
                <a:latin typeface="Calibri Light" panose="020F0302020204030204" pitchFamily="34" charset="0"/>
              </a:rPr>
              <a:t>földtudományi szakreferens</a:t>
            </a:r>
          </a:p>
          <a:p>
            <a:pPr>
              <a:lnSpc>
                <a:spcPct val="150000"/>
              </a:lnSpc>
            </a:pPr>
            <a:r>
              <a:rPr lang="hu-HU" sz="2800" dirty="0">
                <a:latin typeface="Calibri Light" panose="020F0302020204030204" pitchFamily="34" charset="0"/>
              </a:rPr>
              <a:t>Földtani és Laboratóriumi Osztály</a:t>
            </a:r>
          </a:p>
          <a:p>
            <a:pPr>
              <a:lnSpc>
                <a:spcPct val="150000"/>
              </a:lnSpc>
            </a:pPr>
            <a:r>
              <a:rPr lang="hu-HU" sz="2800" dirty="0">
                <a:latin typeface="Calibri Light" panose="020F0302020204030204" pitchFamily="34" charset="0"/>
              </a:rPr>
              <a:t>Szabályozott Tevékenységek Felügyeleti Hatósága </a:t>
            </a:r>
          </a:p>
        </p:txBody>
      </p:sp>
      <p:sp>
        <p:nvSpPr>
          <p:cNvPr id="28" name="Textfeld 27"/>
          <p:cNvSpPr txBox="1"/>
          <p:nvPr/>
        </p:nvSpPr>
        <p:spPr>
          <a:xfrm>
            <a:off x="153875" y="3400491"/>
            <a:ext cx="86133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3600" b="1" dirty="0">
                <a:latin typeface="Century Gothic" panose="020B0502020202020204" pitchFamily="34" charset="0"/>
              </a:rPr>
              <a:t>Mészárosné Turi Judit</a:t>
            </a:r>
          </a:p>
        </p:txBody>
      </p:sp>
      <p:sp>
        <p:nvSpPr>
          <p:cNvPr id="17" name="Rechteck 16"/>
          <p:cNvSpPr/>
          <p:nvPr/>
        </p:nvSpPr>
        <p:spPr>
          <a:xfrm>
            <a:off x="10576560" y="1844379"/>
            <a:ext cx="12968319" cy="853242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0"/>
                </a:schemeClr>
              </a:gs>
              <a:gs pos="15000">
                <a:schemeClr val="accent1">
                  <a:alpha val="10000"/>
                  <a:lumMod val="0"/>
                  <a:lumOff val="100000"/>
                </a:schemeClr>
              </a:gs>
              <a:gs pos="62000">
                <a:schemeClr val="accent1"/>
              </a:gs>
            </a:gsLst>
            <a:lin ang="13500000" scaled="1"/>
            <a:tileRect/>
          </a:gradFill>
          <a:ln>
            <a:solidFill>
              <a:srgbClr val="00234F"/>
            </a:solidFill>
          </a:ln>
          <a:effectLst>
            <a:outerShdw blurRad="762000" dist="508000" dir="81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37" name="Gruppieren 36"/>
          <p:cNvGrpSpPr/>
          <p:nvPr/>
        </p:nvGrpSpPr>
        <p:grpSpPr>
          <a:xfrm>
            <a:off x="10942320" y="2103119"/>
            <a:ext cx="12268199" cy="7909561"/>
            <a:chOff x="11783660" y="3813132"/>
            <a:chExt cx="4704320" cy="7375171"/>
          </a:xfrm>
        </p:grpSpPr>
        <p:sp>
          <p:nvSpPr>
            <p:cNvPr id="39" name="Halber Rahmen 38"/>
            <p:cNvSpPr/>
            <p:nvPr/>
          </p:nvSpPr>
          <p:spPr>
            <a:xfrm>
              <a:off x="11783660" y="3813132"/>
              <a:ext cx="894835" cy="894835"/>
            </a:xfrm>
            <a:prstGeom prst="halfFrame">
              <a:avLst>
                <a:gd name="adj1" fmla="val 5428"/>
                <a:gd name="adj2" fmla="val 490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  <p:sp>
          <p:nvSpPr>
            <p:cNvPr id="40" name="Halber Rahmen 39"/>
            <p:cNvSpPr/>
            <p:nvPr/>
          </p:nvSpPr>
          <p:spPr>
            <a:xfrm rot="10800000">
              <a:off x="15593145" y="10293468"/>
              <a:ext cx="894835" cy="894835"/>
            </a:xfrm>
            <a:prstGeom prst="halfFrame">
              <a:avLst>
                <a:gd name="adj1" fmla="val 5428"/>
                <a:gd name="adj2" fmla="val 490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schemeClr val="tx1"/>
                </a:solidFill>
              </a:endParaRPr>
            </a:p>
          </p:txBody>
        </p:sp>
      </p:grpSp>
      <p:sp>
        <p:nvSpPr>
          <p:cNvPr id="2" name="Textfeld 33">
            <a:extLst>
              <a:ext uri="{FF2B5EF4-FFF2-40B4-BE49-F238E27FC236}">
                <a16:creationId xmlns:a16="http://schemas.microsoft.com/office/drawing/2014/main" id="{5B550221-85C2-C42F-08C2-D2C52CC9C659}"/>
              </a:ext>
            </a:extLst>
          </p:cNvPr>
          <p:cNvSpPr txBox="1"/>
          <p:nvPr/>
        </p:nvSpPr>
        <p:spPr>
          <a:xfrm>
            <a:off x="11925762" y="4680204"/>
            <a:ext cx="109704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6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Hidrotermás átalakulási zónák</a:t>
            </a:r>
          </a:p>
          <a:p>
            <a:pPr algn="ctr"/>
            <a:r>
              <a:rPr lang="hu-HU" sz="66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vizsgálata a Börzsönyben</a:t>
            </a:r>
            <a:endParaRPr lang="de-DE" sz="6600" b="1" dirty="0">
              <a:solidFill>
                <a:schemeClr val="bg1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sp>
        <p:nvSpPr>
          <p:cNvPr id="4" name="Textfeld 26">
            <a:extLst>
              <a:ext uri="{FF2B5EF4-FFF2-40B4-BE49-F238E27FC236}">
                <a16:creationId xmlns:a16="http://schemas.microsoft.com/office/drawing/2014/main" id="{A114EB9E-8634-A70D-523B-AF6F581E7163}"/>
              </a:ext>
            </a:extLst>
          </p:cNvPr>
          <p:cNvSpPr txBox="1"/>
          <p:nvPr/>
        </p:nvSpPr>
        <p:spPr>
          <a:xfrm>
            <a:off x="2712720" y="12457141"/>
            <a:ext cx="6622676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Geológus-Geofizikus Tehetségnap</a:t>
            </a:r>
          </a:p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2026.04.27</a:t>
            </a:r>
            <a:endParaRPr lang="de-DE" sz="2400" dirty="0">
              <a:latin typeface="Calibri Light" panose="020F0302020204030204" pitchFamily="34" charset="0"/>
            </a:endParaRPr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AFFC5476-EE2F-BFC0-2FCD-F2FB632C82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617" y="12318183"/>
            <a:ext cx="5040000" cy="169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54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10166233" y="0"/>
            <a:ext cx="14211417" cy="13691505"/>
          </a:xfrm>
          <a:prstGeom prst="rect">
            <a:avLst/>
          </a:prstGeom>
          <a:blipFill dpi="0" rotWithShape="1">
            <a:blip r:embed="rId3">
              <a:alphaModFix amt="75000"/>
            </a:blip>
            <a:srcRect/>
            <a:stretch>
              <a:fillRect l="-27784" r="-27784"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35B84BF6-434E-1A8C-A099-289E482862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9" t="3310" r="3946" b="3123"/>
          <a:stretch>
            <a:fillRect/>
          </a:stretch>
        </p:blipFill>
        <p:spPr>
          <a:xfrm>
            <a:off x="13990061" y="571500"/>
            <a:ext cx="9640003" cy="12352938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01FFE3E0-418B-39DB-8F85-85EB5E10F0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495"/>
            <a:ext cx="13033248" cy="9723120"/>
          </a:xfrm>
          <a:prstGeom prst="rect">
            <a:avLst/>
          </a:prstGeom>
        </p:spPr>
      </p:pic>
      <p:sp>
        <p:nvSpPr>
          <p:cNvPr id="20" name="Freeform 142"/>
          <p:cNvSpPr>
            <a:spLocks noChangeArrowheads="1"/>
          </p:cNvSpPr>
          <p:nvPr/>
        </p:nvSpPr>
        <p:spPr bwMode="auto">
          <a:xfrm>
            <a:off x="3377431" y="7704634"/>
            <a:ext cx="348515" cy="343516"/>
          </a:xfrm>
          <a:custGeom>
            <a:avLst/>
            <a:gdLst>
              <a:gd name="T0" fmla="*/ 530 w 602"/>
              <a:gd name="T1" fmla="*/ 241 h 595"/>
              <a:gd name="T2" fmla="*/ 530 w 602"/>
              <a:gd name="T3" fmla="*/ 241 h 595"/>
              <a:gd name="T4" fmla="*/ 573 w 602"/>
              <a:gd name="T5" fmla="*/ 318 h 595"/>
              <a:gd name="T6" fmla="*/ 453 w 602"/>
              <a:gd name="T7" fmla="*/ 269 h 595"/>
              <a:gd name="T8" fmla="*/ 410 w 602"/>
              <a:gd name="T9" fmla="*/ 276 h 595"/>
              <a:gd name="T10" fmla="*/ 240 w 602"/>
              <a:gd name="T11" fmla="*/ 135 h 595"/>
              <a:gd name="T12" fmla="*/ 410 w 602"/>
              <a:gd name="T13" fmla="*/ 0 h 595"/>
              <a:gd name="T14" fmla="*/ 601 w 602"/>
              <a:gd name="T15" fmla="*/ 135 h 595"/>
              <a:gd name="T16" fmla="*/ 530 w 602"/>
              <a:gd name="T17" fmla="*/ 241 h 595"/>
              <a:gd name="T18" fmla="*/ 205 w 602"/>
              <a:gd name="T19" fmla="*/ 149 h 595"/>
              <a:gd name="T20" fmla="*/ 205 w 602"/>
              <a:gd name="T21" fmla="*/ 149 h 595"/>
              <a:gd name="T22" fmla="*/ 396 w 602"/>
              <a:gd name="T23" fmla="*/ 311 h 595"/>
              <a:gd name="T24" fmla="*/ 438 w 602"/>
              <a:gd name="T25" fmla="*/ 304 h 595"/>
              <a:gd name="T26" fmla="*/ 438 w 602"/>
              <a:gd name="T27" fmla="*/ 304 h 595"/>
              <a:gd name="T28" fmla="*/ 438 w 602"/>
              <a:gd name="T29" fmla="*/ 304 h 595"/>
              <a:gd name="T30" fmla="*/ 537 w 602"/>
              <a:gd name="T31" fmla="*/ 347 h 595"/>
              <a:gd name="T32" fmla="*/ 283 w 602"/>
              <a:gd name="T33" fmla="*/ 509 h 595"/>
              <a:gd name="T34" fmla="*/ 226 w 602"/>
              <a:gd name="T35" fmla="*/ 495 h 595"/>
              <a:gd name="T36" fmla="*/ 36 w 602"/>
              <a:gd name="T37" fmla="*/ 573 h 595"/>
              <a:gd name="T38" fmla="*/ 99 w 602"/>
              <a:gd name="T39" fmla="*/ 460 h 595"/>
              <a:gd name="T40" fmla="*/ 0 w 602"/>
              <a:gd name="T41" fmla="*/ 297 h 595"/>
              <a:gd name="T42" fmla="*/ 219 w 602"/>
              <a:gd name="T43" fmla="*/ 92 h 595"/>
              <a:gd name="T44" fmla="*/ 205 w 602"/>
              <a:gd name="T45" fmla="*/ 149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02" h="595">
                <a:moveTo>
                  <a:pt x="530" y="241"/>
                </a:moveTo>
                <a:lnTo>
                  <a:pt x="530" y="241"/>
                </a:lnTo>
                <a:cubicBezTo>
                  <a:pt x="523" y="248"/>
                  <a:pt x="523" y="290"/>
                  <a:pt x="573" y="318"/>
                </a:cubicBezTo>
                <a:cubicBezTo>
                  <a:pt x="573" y="318"/>
                  <a:pt x="502" y="332"/>
                  <a:pt x="453" y="269"/>
                </a:cubicBezTo>
                <a:cubicBezTo>
                  <a:pt x="438" y="269"/>
                  <a:pt x="424" y="276"/>
                  <a:pt x="410" y="276"/>
                </a:cubicBezTo>
                <a:cubicBezTo>
                  <a:pt x="304" y="276"/>
                  <a:pt x="240" y="212"/>
                  <a:pt x="240" y="135"/>
                </a:cubicBezTo>
                <a:cubicBezTo>
                  <a:pt x="240" y="64"/>
                  <a:pt x="304" y="0"/>
                  <a:pt x="410" y="0"/>
                </a:cubicBezTo>
                <a:cubicBezTo>
                  <a:pt x="516" y="0"/>
                  <a:pt x="601" y="64"/>
                  <a:pt x="601" y="135"/>
                </a:cubicBezTo>
                <a:cubicBezTo>
                  <a:pt x="601" y="177"/>
                  <a:pt x="573" y="219"/>
                  <a:pt x="530" y="241"/>
                </a:cubicBezTo>
                <a:close/>
                <a:moveTo>
                  <a:pt x="205" y="149"/>
                </a:moveTo>
                <a:lnTo>
                  <a:pt x="205" y="149"/>
                </a:lnTo>
                <a:cubicBezTo>
                  <a:pt x="212" y="233"/>
                  <a:pt x="283" y="304"/>
                  <a:pt x="396" y="311"/>
                </a:cubicBezTo>
                <a:cubicBezTo>
                  <a:pt x="410" y="311"/>
                  <a:pt x="424" y="311"/>
                  <a:pt x="438" y="304"/>
                </a:cubicBezTo>
                <a:lnTo>
                  <a:pt x="438" y="304"/>
                </a:lnTo>
                <a:lnTo>
                  <a:pt x="438" y="304"/>
                </a:lnTo>
                <a:cubicBezTo>
                  <a:pt x="474" y="339"/>
                  <a:pt x="516" y="347"/>
                  <a:pt x="537" y="347"/>
                </a:cubicBezTo>
                <a:cubicBezTo>
                  <a:pt x="516" y="439"/>
                  <a:pt x="424" y="509"/>
                  <a:pt x="283" y="509"/>
                </a:cubicBezTo>
                <a:cubicBezTo>
                  <a:pt x="269" y="509"/>
                  <a:pt x="248" y="502"/>
                  <a:pt x="226" y="495"/>
                </a:cubicBezTo>
                <a:cubicBezTo>
                  <a:pt x="156" y="594"/>
                  <a:pt x="36" y="573"/>
                  <a:pt x="36" y="573"/>
                </a:cubicBezTo>
                <a:cubicBezTo>
                  <a:pt x="120" y="537"/>
                  <a:pt x="120" y="467"/>
                  <a:pt x="99" y="460"/>
                </a:cubicBezTo>
                <a:cubicBezTo>
                  <a:pt x="36" y="424"/>
                  <a:pt x="0" y="361"/>
                  <a:pt x="0" y="297"/>
                </a:cubicBezTo>
                <a:cubicBezTo>
                  <a:pt x="0" y="198"/>
                  <a:pt x="92" y="113"/>
                  <a:pt x="219" y="92"/>
                </a:cubicBezTo>
                <a:cubicBezTo>
                  <a:pt x="212" y="113"/>
                  <a:pt x="205" y="128"/>
                  <a:pt x="205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9" name="Téglalap 38">
            <a:extLst>
              <a:ext uri="{FF2B5EF4-FFF2-40B4-BE49-F238E27FC236}">
                <a16:creationId xmlns:a16="http://schemas.microsoft.com/office/drawing/2014/main" id="{8583FF09-4A3A-FFFC-FE41-989D310A62A4}"/>
              </a:ext>
            </a:extLst>
          </p:cNvPr>
          <p:cNvSpPr/>
          <p:nvPr/>
        </p:nvSpPr>
        <p:spPr>
          <a:xfrm>
            <a:off x="4297680" y="4133089"/>
            <a:ext cx="640080" cy="749808"/>
          </a:xfrm>
          <a:prstGeom prst="rect">
            <a:avLst/>
          </a:prstGeom>
          <a:noFill/>
          <a:ln w="57150">
            <a:solidFill>
              <a:srgbClr val="0463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1" name="Téglalap 40">
            <a:extLst>
              <a:ext uri="{FF2B5EF4-FFF2-40B4-BE49-F238E27FC236}">
                <a16:creationId xmlns:a16="http://schemas.microsoft.com/office/drawing/2014/main" id="{FD0BF111-BC59-1424-A659-8FBBF7B53E50}"/>
              </a:ext>
            </a:extLst>
          </p:cNvPr>
          <p:cNvSpPr/>
          <p:nvPr/>
        </p:nvSpPr>
        <p:spPr>
          <a:xfrm>
            <a:off x="13990062" y="571500"/>
            <a:ext cx="9640003" cy="12352938"/>
          </a:xfrm>
          <a:prstGeom prst="rect">
            <a:avLst/>
          </a:prstGeom>
          <a:noFill/>
          <a:ln w="57150">
            <a:solidFill>
              <a:srgbClr val="0463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36" name="Egyenes összekötő 35"/>
          <p:cNvCxnSpPr>
            <a:cxnSpLocks/>
          </p:cNvCxnSpPr>
          <p:nvPr/>
        </p:nvCxnSpPr>
        <p:spPr>
          <a:xfrm flipV="1">
            <a:off x="4937760" y="571500"/>
            <a:ext cx="9052301" cy="3561589"/>
          </a:xfrm>
          <a:prstGeom prst="line">
            <a:avLst/>
          </a:prstGeom>
          <a:ln w="57150">
            <a:solidFill>
              <a:srgbClr val="0463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gyenes összekötő 36"/>
          <p:cNvCxnSpPr>
            <a:cxnSpLocks/>
          </p:cNvCxnSpPr>
          <p:nvPr/>
        </p:nvCxnSpPr>
        <p:spPr>
          <a:xfrm>
            <a:off x="4937760" y="4882897"/>
            <a:ext cx="9052301" cy="8041541"/>
          </a:xfrm>
          <a:prstGeom prst="line">
            <a:avLst/>
          </a:prstGeom>
          <a:ln w="57150">
            <a:solidFill>
              <a:srgbClr val="0463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6">
            <a:extLst>
              <a:ext uri="{FF2B5EF4-FFF2-40B4-BE49-F238E27FC236}">
                <a16:creationId xmlns:a16="http://schemas.microsoft.com/office/drawing/2014/main" id="{A114EB9E-8634-A70D-523B-AF6F581E7163}"/>
              </a:ext>
            </a:extLst>
          </p:cNvPr>
          <p:cNvSpPr txBox="1"/>
          <p:nvPr/>
        </p:nvSpPr>
        <p:spPr>
          <a:xfrm>
            <a:off x="19018890" y="12924438"/>
            <a:ext cx="618804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* SZTFH digitális téradatszolgáltatás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82AD20D-DE2A-B907-DA1B-D7787C73F6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307" y="12548435"/>
            <a:ext cx="3398252" cy="1143070"/>
          </a:xfrm>
          <a:prstGeom prst="rect">
            <a:avLst/>
          </a:prstGeom>
        </p:spPr>
      </p:pic>
      <p:sp>
        <p:nvSpPr>
          <p:cNvPr id="19" name="Textfeld 26">
            <a:extLst>
              <a:ext uri="{FF2B5EF4-FFF2-40B4-BE49-F238E27FC236}">
                <a16:creationId xmlns:a16="http://schemas.microsoft.com/office/drawing/2014/main" id="{3B312DA3-28EE-AF24-4E32-95F51F9A5B2C}"/>
              </a:ext>
            </a:extLst>
          </p:cNvPr>
          <p:cNvSpPr txBox="1"/>
          <p:nvPr/>
        </p:nvSpPr>
        <p:spPr>
          <a:xfrm>
            <a:off x="2712720" y="12457141"/>
            <a:ext cx="6622676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Geológus-Geofizikus Tehetségnap</a:t>
            </a:r>
          </a:p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2026.04.27</a:t>
            </a:r>
            <a:endParaRPr lang="de-DE" sz="2400" dirty="0">
              <a:latin typeface="Calibri Light" panose="020F0302020204030204" pitchFamily="34" charset="0"/>
            </a:endParaRPr>
          </a:p>
        </p:txBody>
      </p:sp>
      <p:sp>
        <p:nvSpPr>
          <p:cNvPr id="21" name="Téglalap 20">
            <a:extLst>
              <a:ext uri="{FF2B5EF4-FFF2-40B4-BE49-F238E27FC236}">
                <a16:creationId xmlns:a16="http://schemas.microsoft.com/office/drawing/2014/main" id="{924C5CD9-FAA2-98E9-DF3F-83EFC6393CEE}"/>
              </a:ext>
            </a:extLst>
          </p:cNvPr>
          <p:cNvSpPr/>
          <p:nvPr/>
        </p:nvSpPr>
        <p:spPr>
          <a:xfrm>
            <a:off x="17662358" y="5101389"/>
            <a:ext cx="1556176" cy="986590"/>
          </a:xfrm>
          <a:prstGeom prst="rect">
            <a:avLst/>
          </a:prstGeom>
          <a:noFill/>
          <a:ln w="857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Téglalap 21">
            <a:extLst>
              <a:ext uri="{FF2B5EF4-FFF2-40B4-BE49-F238E27FC236}">
                <a16:creationId xmlns:a16="http://schemas.microsoft.com/office/drawing/2014/main" id="{1EAB3CF2-4796-F147-15E1-F9DEEC52305E}"/>
              </a:ext>
            </a:extLst>
          </p:cNvPr>
          <p:cNvSpPr/>
          <p:nvPr/>
        </p:nvSpPr>
        <p:spPr>
          <a:xfrm>
            <a:off x="17599164" y="6627652"/>
            <a:ext cx="2228878" cy="1076981"/>
          </a:xfrm>
          <a:prstGeom prst="rect">
            <a:avLst/>
          </a:prstGeom>
          <a:noFill/>
          <a:ln w="8572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8993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D57A2B-3682-7F97-D6B3-A2FDBC2A16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BB1DFFE-88F9-37A1-5DF0-DF7777EDBDE7}"/>
              </a:ext>
            </a:extLst>
          </p:cNvPr>
          <p:cNvSpPr/>
          <p:nvPr/>
        </p:nvSpPr>
        <p:spPr>
          <a:xfrm>
            <a:off x="12335423" y="0"/>
            <a:ext cx="12042227" cy="13691505"/>
          </a:xfrm>
          <a:prstGeom prst="rect">
            <a:avLst/>
          </a:prstGeom>
          <a:solidFill>
            <a:srgbClr val="00234F">
              <a:alpha val="88000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Freeform 142">
            <a:extLst>
              <a:ext uri="{FF2B5EF4-FFF2-40B4-BE49-F238E27FC236}">
                <a16:creationId xmlns:a16="http://schemas.microsoft.com/office/drawing/2014/main" id="{14C82DBD-148C-CEC3-8F6B-27013A0CB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431" y="7704634"/>
            <a:ext cx="348515" cy="343516"/>
          </a:xfrm>
          <a:custGeom>
            <a:avLst/>
            <a:gdLst>
              <a:gd name="T0" fmla="*/ 530 w 602"/>
              <a:gd name="T1" fmla="*/ 241 h 595"/>
              <a:gd name="T2" fmla="*/ 530 w 602"/>
              <a:gd name="T3" fmla="*/ 241 h 595"/>
              <a:gd name="T4" fmla="*/ 573 w 602"/>
              <a:gd name="T5" fmla="*/ 318 h 595"/>
              <a:gd name="T6" fmla="*/ 453 w 602"/>
              <a:gd name="T7" fmla="*/ 269 h 595"/>
              <a:gd name="T8" fmla="*/ 410 w 602"/>
              <a:gd name="T9" fmla="*/ 276 h 595"/>
              <a:gd name="T10" fmla="*/ 240 w 602"/>
              <a:gd name="T11" fmla="*/ 135 h 595"/>
              <a:gd name="T12" fmla="*/ 410 w 602"/>
              <a:gd name="T13" fmla="*/ 0 h 595"/>
              <a:gd name="T14" fmla="*/ 601 w 602"/>
              <a:gd name="T15" fmla="*/ 135 h 595"/>
              <a:gd name="T16" fmla="*/ 530 w 602"/>
              <a:gd name="T17" fmla="*/ 241 h 595"/>
              <a:gd name="T18" fmla="*/ 205 w 602"/>
              <a:gd name="T19" fmla="*/ 149 h 595"/>
              <a:gd name="T20" fmla="*/ 205 w 602"/>
              <a:gd name="T21" fmla="*/ 149 h 595"/>
              <a:gd name="T22" fmla="*/ 396 w 602"/>
              <a:gd name="T23" fmla="*/ 311 h 595"/>
              <a:gd name="T24" fmla="*/ 438 w 602"/>
              <a:gd name="T25" fmla="*/ 304 h 595"/>
              <a:gd name="T26" fmla="*/ 438 w 602"/>
              <a:gd name="T27" fmla="*/ 304 h 595"/>
              <a:gd name="T28" fmla="*/ 438 w 602"/>
              <a:gd name="T29" fmla="*/ 304 h 595"/>
              <a:gd name="T30" fmla="*/ 537 w 602"/>
              <a:gd name="T31" fmla="*/ 347 h 595"/>
              <a:gd name="T32" fmla="*/ 283 w 602"/>
              <a:gd name="T33" fmla="*/ 509 h 595"/>
              <a:gd name="T34" fmla="*/ 226 w 602"/>
              <a:gd name="T35" fmla="*/ 495 h 595"/>
              <a:gd name="T36" fmla="*/ 36 w 602"/>
              <a:gd name="T37" fmla="*/ 573 h 595"/>
              <a:gd name="T38" fmla="*/ 99 w 602"/>
              <a:gd name="T39" fmla="*/ 460 h 595"/>
              <a:gd name="T40" fmla="*/ 0 w 602"/>
              <a:gd name="T41" fmla="*/ 297 h 595"/>
              <a:gd name="T42" fmla="*/ 219 w 602"/>
              <a:gd name="T43" fmla="*/ 92 h 595"/>
              <a:gd name="T44" fmla="*/ 205 w 602"/>
              <a:gd name="T45" fmla="*/ 149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02" h="595">
                <a:moveTo>
                  <a:pt x="530" y="241"/>
                </a:moveTo>
                <a:lnTo>
                  <a:pt x="530" y="241"/>
                </a:lnTo>
                <a:cubicBezTo>
                  <a:pt x="523" y="248"/>
                  <a:pt x="523" y="290"/>
                  <a:pt x="573" y="318"/>
                </a:cubicBezTo>
                <a:cubicBezTo>
                  <a:pt x="573" y="318"/>
                  <a:pt x="502" y="332"/>
                  <a:pt x="453" y="269"/>
                </a:cubicBezTo>
                <a:cubicBezTo>
                  <a:pt x="438" y="269"/>
                  <a:pt x="424" y="276"/>
                  <a:pt x="410" y="276"/>
                </a:cubicBezTo>
                <a:cubicBezTo>
                  <a:pt x="304" y="276"/>
                  <a:pt x="240" y="212"/>
                  <a:pt x="240" y="135"/>
                </a:cubicBezTo>
                <a:cubicBezTo>
                  <a:pt x="240" y="64"/>
                  <a:pt x="304" y="0"/>
                  <a:pt x="410" y="0"/>
                </a:cubicBezTo>
                <a:cubicBezTo>
                  <a:pt x="516" y="0"/>
                  <a:pt x="601" y="64"/>
                  <a:pt x="601" y="135"/>
                </a:cubicBezTo>
                <a:cubicBezTo>
                  <a:pt x="601" y="177"/>
                  <a:pt x="573" y="219"/>
                  <a:pt x="530" y="241"/>
                </a:cubicBezTo>
                <a:close/>
                <a:moveTo>
                  <a:pt x="205" y="149"/>
                </a:moveTo>
                <a:lnTo>
                  <a:pt x="205" y="149"/>
                </a:lnTo>
                <a:cubicBezTo>
                  <a:pt x="212" y="233"/>
                  <a:pt x="283" y="304"/>
                  <a:pt x="396" y="311"/>
                </a:cubicBezTo>
                <a:cubicBezTo>
                  <a:pt x="410" y="311"/>
                  <a:pt x="424" y="311"/>
                  <a:pt x="438" y="304"/>
                </a:cubicBezTo>
                <a:lnTo>
                  <a:pt x="438" y="304"/>
                </a:lnTo>
                <a:lnTo>
                  <a:pt x="438" y="304"/>
                </a:lnTo>
                <a:cubicBezTo>
                  <a:pt x="474" y="339"/>
                  <a:pt x="516" y="347"/>
                  <a:pt x="537" y="347"/>
                </a:cubicBezTo>
                <a:cubicBezTo>
                  <a:pt x="516" y="439"/>
                  <a:pt x="424" y="509"/>
                  <a:pt x="283" y="509"/>
                </a:cubicBezTo>
                <a:cubicBezTo>
                  <a:pt x="269" y="509"/>
                  <a:pt x="248" y="502"/>
                  <a:pt x="226" y="495"/>
                </a:cubicBezTo>
                <a:cubicBezTo>
                  <a:pt x="156" y="594"/>
                  <a:pt x="36" y="573"/>
                  <a:pt x="36" y="573"/>
                </a:cubicBezTo>
                <a:cubicBezTo>
                  <a:pt x="120" y="537"/>
                  <a:pt x="120" y="467"/>
                  <a:pt x="99" y="460"/>
                </a:cubicBezTo>
                <a:cubicBezTo>
                  <a:pt x="36" y="424"/>
                  <a:pt x="0" y="361"/>
                  <a:pt x="0" y="297"/>
                </a:cubicBezTo>
                <a:cubicBezTo>
                  <a:pt x="0" y="198"/>
                  <a:pt x="92" y="113"/>
                  <a:pt x="219" y="92"/>
                </a:cubicBezTo>
                <a:cubicBezTo>
                  <a:pt x="212" y="113"/>
                  <a:pt x="205" y="128"/>
                  <a:pt x="205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42912E4-173F-AA2C-06B4-0F0D26C993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307" y="12548435"/>
            <a:ext cx="3398252" cy="1143070"/>
          </a:xfrm>
          <a:prstGeom prst="rect">
            <a:avLst/>
          </a:prstGeom>
        </p:spPr>
      </p:pic>
      <p:sp>
        <p:nvSpPr>
          <p:cNvPr id="19" name="Textfeld 26">
            <a:extLst>
              <a:ext uri="{FF2B5EF4-FFF2-40B4-BE49-F238E27FC236}">
                <a16:creationId xmlns:a16="http://schemas.microsoft.com/office/drawing/2014/main" id="{10DC3AB0-AC29-33F0-8872-3E9964E2057B}"/>
              </a:ext>
            </a:extLst>
          </p:cNvPr>
          <p:cNvSpPr txBox="1"/>
          <p:nvPr/>
        </p:nvSpPr>
        <p:spPr>
          <a:xfrm>
            <a:off x="2712720" y="12457141"/>
            <a:ext cx="6622676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Geológus-Geofizikus Tehetségnap</a:t>
            </a:r>
          </a:p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2026.04.27</a:t>
            </a:r>
            <a:endParaRPr lang="de-DE" sz="2400" dirty="0">
              <a:latin typeface="Calibri Light" panose="020F0302020204030204" pitchFamily="34" charset="0"/>
            </a:endParaRPr>
          </a:p>
        </p:txBody>
      </p:sp>
      <p:sp>
        <p:nvSpPr>
          <p:cNvPr id="2" name="Textfeld 26">
            <a:extLst>
              <a:ext uri="{FF2B5EF4-FFF2-40B4-BE49-F238E27FC236}">
                <a16:creationId xmlns:a16="http://schemas.microsoft.com/office/drawing/2014/main" id="{865AD2D3-B55E-BC55-3545-5AD810DA1F0C}"/>
              </a:ext>
            </a:extLst>
          </p:cNvPr>
          <p:cNvSpPr txBox="1"/>
          <p:nvPr/>
        </p:nvSpPr>
        <p:spPr>
          <a:xfrm>
            <a:off x="3770479" y="115789"/>
            <a:ext cx="4507158" cy="1085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800" b="1" dirty="0">
                <a:latin typeface="Calibri Light" panose="020F0302020204030204" pitchFamily="34" charset="0"/>
              </a:rPr>
              <a:t>Központi terület</a:t>
            </a:r>
          </a:p>
        </p:txBody>
      </p:sp>
      <p:sp>
        <p:nvSpPr>
          <p:cNvPr id="5" name="Textfeld 26">
            <a:extLst>
              <a:ext uri="{FF2B5EF4-FFF2-40B4-BE49-F238E27FC236}">
                <a16:creationId xmlns:a16="http://schemas.microsoft.com/office/drawing/2014/main" id="{57610A0E-B07F-A573-0B46-00E648049DC1}"/>
              </a:ext>
            </a:extLst>
          </p:cNvPr>
          <p:cNvSpPr txBox="1"/>
          <p:nvPr/>
        </p:nvSpPr>
        <p:spPr>
          <a:xfrm>
            <a:off x="14745304" y="115789"/>
            <a:ext cx="7498080" cy="1085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800" b="1" dirty="0">
                <a:solidFill>
                  <a:schemeClr val="bg1"/>
                </a:solidFill>
                <a:latin typeface="Calibri Light" panose="020F0302020204030204" pitchFamily="34" charset="0"/>
              </a:rPr>
              <a:t>Dél-börzsönyi kutatási terület</a:t>
            </a:r>
          </a:p>
        </p:txBody>
      </p:sp>
      <p:sp>
        <p:nvSpPr>
          <p:cNvPr id="6" name="Textfeld 26">
            <a:extLst>
              <a:ext uri="{FF2B5EF4-FFF2-40B4-BE49-F238E27FC236}">
                <a16:creationId xmlns:a16="http://schemas.microsoft.com/office/drawing/2014/main" id="{7F08BC00-04F4-10F4-0A64-70D99A74AEE4}"/>
              </a:ext>
            </a:extLst>
          </p:cNvPr>
          <p:cNvSpPr txBox="1"/>
          <p:nvPr/>
        </p:nvSpPr>
        <p:spPr>
          <a:xfrm>
            <a:off x="10825656" y="1401324"/>
            <a:ext cx="3019533" cy="201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400" dirty="0">
                <a:latin typeface="Calibri Light" panose="020F0302020204030204" pitchFamily="34" charset="0"/>
              </a:rPr>
              <a:t>Ércásv</a:t>
            </a:r>
            <a:r>
              <a:rPr lang="hu-HU" sz="4400" dirty="0">
                <a:solidFill>
                  <a:schemeClr val="bg1"/>
                </a:solidFill>
                <a:latin typeface="Calibri Light" panose="020F0302020204030204" pitchFamily="34" charset="0"/>
              </a:rPr>
              <a:t>ányok:</a:t>
            </a:r>
            <a:r>
              <a:rPr lang="hu-HU" sz="4400" dirty="0">
                <a:latin typeface="Calibri Light" panose="020F0302020204030204" pitchFamily="34" charset="0"/>
              </a:rPr>
              <a:t> </a:t>
            </a:r>
          </a:p>
        </p:txBody>
      </p:sp>
      <p:sp>
        <p:nvSpPr>
          <p:cNvPr id="8" name="Textfeld 26">
            <a:extLst>
              <a:ext uri="{FF2B5EF4-FFF2-40B4-BE49-F238E27FC236}">
                <a16:creationId xmlns:a16="http://schemas.microsoft.com/office/drawing/2014/main" id="{CD96DE33-EFE7-A818-F5B7-B5CEFA16E4F8}"/>
              </a:ext>
            </a:extLst>
          </p:cNvPr>
          <p:cNvSpPr txBox="1"/>
          <p:nvPr/>
        </p:nvSpPr>
        <p:spPr>
          <a:xfrm>
            <a:off x="10255814" y="5140745"/>
            <a:ext cx="4592353" cy="1003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400" dirty="0">
                <a:latin typeface="Calibri Light" panose="020F0302020204030204" pitchFamily="34" charset="0"/>
              </a:rPr>
              <a:t>Meddő á</a:t>
            </a:r>
            <a:r>
              <a:rPr lang="hu-HU" sz="4400" dirty="0">
                <a:solidFill>
                  <a:schemeClr val="bg1"/>
                </a:solidFill>
                <a:latin typeface="Calibri Light" panose="020F0302020204030204" pitchFamily="34" charset="0"/>
              </a:rPr>
              <a:t>sványok:</a:t>
            </a:r>
            <a:r>
              <a:rPr lang="hu-HU" sz="4400" dirty="0">
                <a:latin typeface="Calibri Light" panose="020F0302020204030204" pitchFamily="34" charset="0"/>
              </a:rPr>
              <a:t> </a:t>
            </a:r>
          </a:p>
        </p:txBody>
      </p:sp>
      <p:sp>
        <p:nvSpPr>
          <p:cNvPr id="9" name="Textfeld 26">
            <a:extLst>
              <a:ext uri="{FF2B5EF4-FFF2-40B4-BE49-F238E27FC236}">
                <a16:creationId xmlns:a16="http://schemas.microsoft.com/office/drawing/2014/main" id="{E93B879C-0B43-7895-4AFA-6FCD23B0EA64}"/>
              </a:ext>
            </a:extLst>
          </p:cNvPr>
          <p:cNvSpPr txBox="1"/>
          <p:nvPr/>
        </p:nvSpPr>
        <p:spPr>
          <a:xfrm>
            <a:off x="2377440" y="2499072"/>
            <a:ext cx="9811385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Felszín közeli: </a:t>
            </a:r>
            <a:r>
              <a:rPr lang="hu-HU" sz="3200" dirty="0" err="1">
                <a:latin typeface="Calibri Light" panose="020F0302020204030204" pitchFamily="34" charset="0"/>
              </a:rPr>
              <a:t>arzenopirit</a:t>
            </a:r>
            <a:r>
              <a:rPr lang="hu-HU" sz="3200" dirty="0">
                <a:latin typeface="Calibri Light" panose="020F0302020204030204" pitchFamily="34" charset="0"/>
              </a:rPr>
              <a:t>, </a:t>
            </a:r>
            <a:r>
              <a:rPr lang="hu-HU" sz="3200" dirty="0" err="1">
                <a:latin typeface="Calibri Light" panose="020F0302020204030204" pitchFamily="34" charset="0"/>
              </a:rPr>
              <a:t>pirrhotin</a:t>
            </a:r>
            <a:r>
              <a:rPr lang="hu-HU" sz="3200" dirty="0">
                <a:latin typeface="Calibri Light" panose="020F0302020204030204" pitchFamily="34" charset="0"/>
              </a:rPr>
              <a:t>, pirit, markazit,</a:t>
            </a:r>
          </a:p>
          <a:p>
            <a:pPr>
              <a:lnSpc>
                <a:spcPct val="150000"/>
              </a:lnSpc>
            </a:pPr>
            <a:r>
              <a:rPr lang="hu-HU" sz="3200" dirty="0">
                <a:latin typeface="Calibri Light" panose="020F0302020204030204" pitchFamily="34" charset="0"/>
              </a:rPr>
              <a:t>	szfalerit, galenit, kalkopirit, bizmut ásványok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Mélyszinti: </a:t>
            </a:r>
            <a:r>
              <a:rPr lang="hu-HU" sz="3200" dirty="0" err="1">
                <a:latin typeface="Calibri Light" panose="020F0302020204030204" pitchFamily="34" charset="0"/>
              </a:rPr>
              <a:t>pirrhotin</a:t>
            </a:r>
            <a:r>
              <a:rPr lang="hu-HU" sz="3200" dirty="0">
                <a:latin typeface="Calibri Light" panose="020F0302020204030204" pitchFamily="34" charset="0"/>
              </a:rPr>
              <a:t>, kalkopirit</a:t>
            </a:r>
          </a:p>
        </p:txBody>
      </p:sp>
      <p:sp>
        <p:nvSpPr>
          <p:cNvPr id="12" name="Textfeld 26">
            <a:extLst>
              <a:ext uri="{FF2B5EF4-FFF2-40B4-BE49-F238E27FC236}">
                <a16:creationId xmlns:a16="http://schemas.microsoft.com/office/drawing/2014/main" id="{DFFE0F2E-2B45-FAED-F230-631F59D336AC}"/>
              </a:ext>
            </a:extLst>
          </p:cNvPr>
          <p:cNvSpPr txBox="1"/>
          <p:nvPr/>
        </p:nvSpPr>
        <p:spPr>
          <a:xfrm>
            <a:off x="12551991" y="2487400"/>
            <a:ext cx="9448219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Felszín közeli: pirit, szfalerit, galenit,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tennantit</a:t>
            </a: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,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akantit</a:t>
            </a:r>
            <a:endParaRPr lang="hu-HU" sz="3200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Mélyszinti: kalkopirit, magnetit,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molibdenit</a:t>
            </a:r>
            <a:endParaRPr lang="hu-HU" sz="3200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	+ pirit,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pirrhotin</a:t>
            </a: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,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arzenopirit</a:t>
            </a: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, bizmutin</a:t>
            </a:r>
          </a:p>
        </p:txBody>
      </p:sp>
      <p:sp>
        <p:nvSpPr>
          <p:cNvPr id="13" name="Textfeld 26">
            <a:extLst>
              <a:ext uri="{FF2B5EF4-FFF2-40B4-BE49-F238E27FC236}">
                <a16:creationId xmlns:a16="http://schemas.microsoft.com/office/drawing/2014/main" id="{54D9CA70-8262-965A-6D6A-2041069426AD}"/>
              </a:ext>
            </a:extLst>
          </p:cNvPr>
          <p:cNvSpPr txBox="1"/>
          <p:nvPr/>
        </p:nvSpPr>
        <p:spPr>
          <a:xfrm>
            <a:off x="12551990" y="6264176"/>
            <a:ext cx="9691394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Karbonátok: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rodokrozit</a:t>
            </a: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,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ankerit</a:t>
            </a: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, kalcit, dolomit, sziderit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Agyagásványok: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illit</a:t>
            </a: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, </a:t>
            </a:r>
            <a:r>
              <a:rPr lang="hu-HU" sz="3200" dirty="0" err="1">
                <a:solidFill>
                  <a:schemeClr val="bg1"/>
                </a:solidFill>
                <a:latin typeface="Calibri Light" panose="020F0302020204030204" pitchFamily="34" charset="0"/>
              </a:rPr>
              <a:t>montmorillonit</a:t>
            </a:r>
            <a:endParaRPr lang="hu-HU" sz="3200" dirty="0">
              <a:solidFill>
                <a:schemeClr val="bg1"/>
              </a:solidFill>
              <a:latin typeface="Calibri Light" panose="020F0302020204030204" pitchFamily="34" charset="0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bg1"/>
                </a:solidFill>
                <a:latin typeface="Calibri Light" panose="020F0302020204030204" pitchFamily="34" charset="0"/>
              </a:rPr>
              <a:t>Ritkán barit, kvarc</a:t>
            </a:r>
          </a:p>
        </p:txBody>
      </p:sp>
      <p:sp>
        <p:nvSpPr>
          <p:cNvPr id="14" name="Textfeld 26">
            <a:extLst>
              <a:ext uri="{FF2B5EF4-FFF2-40B4-BE49-F238E27FC236}">
                <a16:creationId xmlns:a16="http://schemas.microsoft.com/office/drawing/2014/main" id="{A3DEFD47-BFAD-AA46-7C95-6B0A21211639}"/>
              </a:ext>
            </a:extLst>
          </p:cNvPr>
          <p:cNvSpPr txBox="1"/>
          <p:nvPr/>
        </p:nvSpPr>
        <p:spPr>
          <a:xfrm>
            <a:off x="2377441" y="6281036"/>
            <a:ext cx="9811384" cy="2970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 err="1">
                <a:latin typeface="Calibri Light" panose="020F0302020204030204" pitchFamily="34" charset="0"/>
              </a:rPr>
              <a:t>Klorit</a:t>
            </a:r>
            <a:r>
              <a:rPr lang="hu-HU" sz="3200" dirty="0">
                <a:latin typeface="Calibri Light" panose="020F0302020204030204" pitchFamily="34" charset="0"/>
              </a:rPr>
              <a:t>, biotit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Karbonátok: kalcit, sziderit, dolomit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Agyagásványok: </a:t>
            </a:r>
            <a:r>
              <a:rPr lang="hu-HU" sz="3200" dirty="0" err="1">
                <a:latin typeface="Calibri Light" panose="020F0302020204030204" pitchFamily="34" charset="0"/>
              </a:rPr>
              <a:t>illit</a:t>
            </a:r>
            <a:r>
              <a:rPr lang="hu-HU" sz="3200" dirty="0">
                <a:latin typeface="Calibri Light" panose="020F0302020204030204" pitchFamily="34" charset="0"/>
              </a:rPr>
              <a:t>, kaolinit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Kvarc, </a:t>
            </a:r>
            <a:r>
              <a:rPr lang="hu-HU" sz="3200" dirty="0" err="1">
                <a:latin typeface="Calibri Light" panose="020F0302020204030204" pitchFamily="34" charset="0"/>
              </a:rPr>
              <a:t>epidot</a:t>
            </a:r>
            <a:endParaRPr lang="hu-HU" sz="3200" dirty="0">
              <a:latin typeface="Calibri Light" panose="020F0302020204030204" pitchFamily="34" charset="0"/>
            </a:endParaRPr>
          </a:p>
        </p:txBody>
      </p:sp>
      <p:sp>
        <p:nvSpPr>
          <p:cNvPr id="15" name="Textfeld 26">
            <a:extLst>
              <a:ext uri="{FF2B5EF4-FFF2-40B4-BE49-F238E27FC236}">
                <a16:creationId xmlns:a16="http://schemas.microsoft.com/office/drawing/2014/main" id="{9CB0BD18-9C4E-CCAE-0E1C-2F235CC544A9}"/>
              </a:ext>
            </a:extLst>
          </p:cNvPr>
          <p:cNvSpPr txBox="1"/>
          <p:nvPr/>
        </p:nvSpPr>
        <p:spPr>
          <a:xfrm>
            <a:off x="12135134" y="9623104"/>
            <a:ext cx="255648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400" dirty="0">
                <a:solidFill>
                  <a:schemeClr val="bg1"/>
                </a:solidFill>
                <a:latin typeface="Calibri Light" panose="020F0302020204030204" pitchFamily="34" charset="0"/>
              </a:rPr>
              <a:t> Nagy, 1990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0040B58-9A3D-24E0-ACAD-DB9F24D0C933}"/>
              </a:ext>
            </a:extLst>
          </p:cNvPr>
          <p:cNvSpPr txBox="1"/>
          <p:nvPr/>
        </p:nvSpPr>
        <p:spPr>
          <a:xfrm>
            <a:off x="12551991" y="12084784"/>
            <a:ext cx="1182565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hu-HU" sz="2000" i="1" u="sng" dirty="0">
              <a:solidFill>
                <a:schemeClr val="bg1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chemeClr val="bg1"/>
                </a:solidFill>
                <a:latin typeface="+mj-lt"/>
              </a:rPr>
              <a:t>Nagy B. (1990):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Nagyirtáspusztai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ércesedés (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Börzsöny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+mj-lt"/>
              </a:rPr>
              <a:t>hegység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). </a:t>
            </a:r>
            <a:r>
              <a:rPr lang="hu-HU" sz="2000" i="1" dirty="0">
                <a:solidFill>
                  <a:schemeClr val="bg1"/>
                </a:solidFill>
                <a:latin typeface="+mj-lt"/>
              </a:rPr>
              <a:t>A</a:t>
            </a:r>
            <a:r>
              <a:rPr lang="hu-HU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hu-HU" sz="2000" i="1" dirty="0">
                <a:solidFill>
                  <a:schemeClr val="bg1"/>
                </a:solidFill>
                <a:latin typeface="+mj-lt"/>
              </a:rPr>
              <a:t>Magyar Állami Földtani Intézet Évi Jelentése az 1988-as Évről; I. rész</a:t>
            </a:r>
            <a:r>
              <a:rPr lang="en-US" sz="2000" i="1" dirty="0">
                <a:solidFill>
                  <a:schemeClr val="bg1"/>
                </a:solidFill>
                <a:latin typeface="+mj-lt"/>
              </a:rPr>
              <a:t>, 277-325.</a:t>
            </a:r>
            <a:r>
              <a:rPr lang="en-US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2000" i="1" u="sng" dirty="0">
                <a:solidFill>
                  <a:schemeClr val="bg1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https://epa.oszk.hu/02900/02934/00017/pdf/EPA02934_mafi_evi_jelentes_1988-I_276-325.pdf</a:t>
            </a:r>
            <a:endParaRPr lang="hu-HU" sz="2000" dirty="0">
              <a:solidFill>
                <a:schemeClr val="bg1"/>
              </a:solidFill>
              <a:latin typeface="+mj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000" i="1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702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B9D30-F2B0-27A8-7186-3E6FFA705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6517CCF5-EF1C-15AB-2C02-C3C5B5B4BF9F}"/>
              </a:ext>
            </a:extLst>
          </p:cNvPr>
          <p:cNvSpPr/>
          <p:nvPr/>
        </p:nvSpPr>
        <p:spPr>
          <a:xfrm>
            <a:off x="10401473" y="0"/>
            <a:ext cx="13976177" cy="13691505"/>
          </a:xfrm>
          <a:prstGeom prst="rect">
            <a:avLst/>
          </a:prstGeom>
          <a:blipFill dpi="0" rotWithShape="1">
            <a:blip r:embed="rId3">
              <a:alphaModFix/>
            </a:blip>
            <a:srcRect/>
            <a:stretch>
              <a:fillRect l="-27784" r="-27784"/>
            </a:stretch>
          </a:blip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Freeform 142">
            <a:extLst>
              <a:ext uri="{FF2B5EF4-FFF2-40B4-BE49-F238E27FC236}">
                <a16:creationId xmlns:a16="http://schemas.microsoft.com/office/drawing/2014/main" id="{E48F0A42-B3B6-85B6-80DB-4456E5BD31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7431" y="7704634"/>
            <a:ext cx="348515" cy="343516"/>
          </a:xfrm>
          <a:custGeom>
            <a:avLst/>
            <a:gdLst>
              <a:gd name="T0" fmla="*/ 530 w 602"/>
              <a:gd name="T1" fmla="*/ 241 h 595"/>
              <a:gd name="T2" fmla="*/ 530 w 602"/>
              <a:gd name="T3" fmla="*/ 241 h 595"/>
              <a:gd name="T4" fmla="*/ 573 w 602"/>
              <a:gd name="T5" fmla="*/ 318 h 595"/>
              <a:gd name="T6" fmla="*/ 453 w 602"/>
              <a:gd name="T7" fmla="*/ 269 h 595"/>
              <a:gd name="T8" fmla="*/ 410 w 602"/>
              <a:gd name="T9" fmla="*/ 276 h 595"/>
              <a:gd name="T10" fmla="*/ 240 w 602"/>
              <a:gd name="T11" fmla="*/ 135 h 595"/>
              <a:gd name="T12" fmla="*/ 410 w 602"/>
              <a:gd name="T13" fmla="*/ 0 h 595"/>
              <a:gd name="T14" fmla="*/ 601 w 602"/>
              <a:gd name="T15" fmla="*/ 135 h 595"/>
              <a:gd name="T16" fmla="*/ 530 w 602"/>
              <a:gd name="T17" fmla="*/ 241 h 595"/>
              <a:gd name="T18" fmla="*/ 205 w 602"/>
              <a:gd name="T19" fmla="*/ 149 h 595"/>
              <a:gd name="T20" fmla="*/ 205 w 602"/>
              <a:gd name="T21" fmla="*/ 149 h 595"/>
              <a:gd name="T22" fmla="*/ 396 w 602"/>
              <a:gd name="T23" fmla="*/ 311 h 595"/>
              <a:gd name="T24" fmla="*/ 438 w 602"/>
              <a:gd name="T25" fmla="*/ 304 h 595"/>
              <a:gd name="T26" fmla="*/ 438 w 602"/>
              <a:gd name="T27" fmla="*/ 304 h 595"/>
              <a:gd name="T28" fmla="*/ 438 w 602"/>
              <a:gd name="T29" fmla="*/ 304 h 595"/>
              <a:gd name="T30" fmla="*/ 537 w 602"/>
              <a:gd name="T31" fmla="*/ 347 h 595"/>
              <a:gd name="T32" fmla="*/ 283 w 602"/>
              <a:gd name="T33" fmla="*/ 509 h 595"/>
              <a:gd name="T34" fmla="*/ 226 w 602"/>
              <a:gd name="T35" fmla="*/ 495 h 595"/>
              <a:gd name="T36" fmla="*/ 36 w 602"/>
              <a:gd name="T37" fmla="*/ 573 h 595"/>
              <a:gd name="T38" fmla="*/ 99 w 602"/>
              <a:gd name="T39" fmla="*/ 460 h 595"/>
              <a:gd name="T40" fmla="*/ 0 w 602"/>
              <a:gd name="T41" fmla="*/ 297 h 595"/>
              <a:gd name="T42" fmla="*/ 219 w 602"/>
              <a:gd name="T43" fmla="*/ 92 h 595"/>
              <a:gd name="T44" fmla="*/ 205 w 602"/>
              <a:gd name="T45" fmla="*/ 149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02" h="595">
                <a:moveTo>
                  <a:pt x="530" y="241"/>
                </a:moveTo>
                <a:lnTo>
                  <a:pt x="530" y="241"/>
                </a:lnTo>
                <a:cubicBezTo>
                  <a:pt x="523" y="248"/>
                  <a:pt x="523" y="290"/>
                  <a:pt x="573" y="318"/>
                </a:cubicBezTo>
                <a:cubicBezTo>
                  <a:pt x="573" y="318"/>
                  <a:pt x="502" y="332"/>
                  <a:pt x="453" y="269"/>
                </a:cubicBezTo>
                <a:cubicBezTo>
                  <a:pt x="438" y="269"/>
                  <a:pt x="424" y="276"/>
                  <a:pt x="410" y="276"/>
                </a:cubicBezTo>
                <a:cubicBezTo>
                  <a:pt x="304" y="276"/>
                  <a:pt x="240" y="212"/>
                  <a:pt x="240" y="135"/>
                </a:cubicBezTo>
                <a:cubicBezTo>
                  <a:pt x="240" y="64"/>
                  <a:pt x="304" y="0"/>
                  <a:pt x="410" y="0"/>
                </a:cubicBezTo>
                <a:cubicBezTo>
                  <a:pt x="516" y="0"/>
                  <a:pt x="601" y="64"/>
                  <a:pt x="601" y="135"/>
                </a:cubicBezTo>
                <a:cubicBezTo>
                  <a:pt x="601" y="177"/>
                  <a:pt x="573" y="219"/>
                  <a:pt x="530" y="241"/>
                </a:cubicBezTo>
                <a:close/>
                <a:moveTo>
                  <a:pt x="205" y="149"/>
                </a:moveTo>
                <a:lnTo>
                  <a:pt x="205" y="149"/>
                </a:lnTo>
                <a:cubicBezTo>
                  <a:pt x="212" y="233"/>
                  <a:pt x="283" y="304"/>
                  <a:pt x="396" y="311"/>
                </a:cubicBezTo>
                <a:cubicBezTo>
                  <a:pt x="410" y="311"/>
                  <a:pt x="424" y="311"/>
                  <a:pt x="438" y="304"/>
                </a:cubicBezTo>
                <a:lnTo>
                  <a:pt x="438" y="304"/>
                </a:lnTo>
                <a:lnTo>
                  <a:pt x="438" y="304"/>
                </a:lnTo>
                <a:cubicBezTo>
                  <a:pt x="474" y="339"/>
                  <a:pt x="516" y="347"/>
                  <a:pt x="537" y="347"/>
                </a:cubicBezTo>
                <a:cubicBezTo>
                  <a:pt x="516" y="439"/>
                  <a:pt x="424" y="509"/>
                  <a:pt x="283" y="509"/>
                </a:cubicBezTo>
                <a:cubicBezTo>
                  <a:pt x="269" y="509"/>
                  <a:pt x="248" y="502"/>
                  <a:pt x="226" y="495"/>
                </a:cubicBezTo>
                <a:cubicBezTo>
                  <a:pt x="156" y="594"/>
                  <a:pt x="36" y="573"/>
                  <a:pt x="36" y="573"/>
                </a:cubicBezTo>
                <a:cubicBezTo>
                  <a:pt x="120" y="537"/>
                  <a:pt x="120" y="467"/>
                  <a:pt x="99" y="460"/>
                </a:cubicBezTo>
                <a:cubicBezTo>
                  <a:pt x="36" y="424"/>
                  <a:pt x="0" y="361"/>
                  <a:pt x="0" y="297"/>
                </a:cubicBezTo>
                <a:cubicBezTo>
                  <a:pt x="0" y="198"/>
                  <a:pt x="92" y="113"/>
                  <a:pt x="219" y="92"/>
                </a:cubicBezTo>
                <a:cubicBezTo>
                  <a:pt x="212" y="113"/>
                  <a:pt x="205" y="128"/>
                  <a:pt x="205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03E34EE-902B-B2A0-C486-81EFBF8976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307" y="12548435"/>
            <a:ext cx="3398252" cy="1143070"/>
          </a:xfrm>
          <a:prstGeom prst="rect">
            <a:avLst/>
          </a:prstGeom>
        </p:spPr>
      </p:pic>
      <p:sp>
        <p:nvSpPr>
          <p:cNvPr id="19" name="Textfeld 26">
            <a:extLst>
              <a:ext uri="{FF2B5EF4-FFF2-40B4-BE49-F238E27FC236}">
                <a16:creationId xmlns:a16="http://schemas.microsoft.com/office/drawing/2014/main" id="{4ACB7FC3-9364-AB23-6D63-D23C2CE3AE3B}"/>
              </a:ext>
            </a:extLst>
          </p:cNvPr>
          <p:cNvSpPr txBox="1"/>
          <p:nvPr/>
        </p:nvSpPr>
        <p:spPr>
          <a:xfrm>
            <a:off x="2712720" y="12457141"/>
            <a:ext cx="6622676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Geológus-Geofizikus Tehetségnap</a:t>
            </a:r>
          </a:p>
          <a:p>
            <a:pPr algn="ctr">
              <a:lnSpc>
                <a:spcPct val="150000"/>
              </a:lnSpc>
            </a:pPr>
            <a:r>
              <a:rPr lang="hu-HU" sz="2400" dirty="0">
                <a:latin typeface="Calibri Light" panose="020F0302020204030204" pitchFamily="34" charset="0"/>
              </a:rPr>
              <a:t>2026.04.27</a:t>
            </a:r>
            <a:endParaRPr lang="de-DE" sz="2400" dirty="0">
              <a:latin typeface="Calibri Light" panose="020F0302020204030204" pitchFamily="34" charset="0"/>
            </a:endParaRP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F91E06D1-B1AE-54C1-DEFC-225313CA4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3707" y="2028498"/>
            <a:ext cx="12436467" cy="9659003"/>
          </a:xfrm>
          <a:prstGeom prst="rect">
            <a:avLst/>
          </a:prstGeom>
        </p:spPr>
      </p:pic>
      <p:sp>
        <p:nvSpPr>
          <p:cNvPr id="6" name="Textfeld 26">
            <a:extLst>
              <a:ext uri="{FF2B5EF4-FFF2-40B4-BE49-F238E27FC236}">
                <a16:creationId xmlns:a16="http://schemas.microsoft.com/office/drawing/2014/main" id="{11C731AA-70A0-A24E-A69C-B85037631350}"/>
              </a:ext>
            </a:extLst>
          </p:cNvPr>
          <p:cNvSpPr txBox="1"/>
          <p:nvPr/>
        </p:nvSpPr>
        <p:spPr>
          <a:xfrm>
            <a:off x="20759974" y="11805895"/>
            <a:ext cx="255648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u-HU" sz="2400" b="1" dirty="0">
                <a:solidFill>
                  <a:schemeClr val="bg1"/>
                </a:solidFill>
                <a:latin typeface="Calibri Light" panose="020F0302020204030204" pitchFamily="34" charset="0"/>
              </a:rPr>
              <a:t> Richards, 2011</a:t>
            </a:r>
          </a:p>
        </p:txBody>
      </p:sp>
      <p:sp>
        <p:nvSpPr>
          <p:cNvPr id="8" name="Textfeld 26">
            <a:extLst>
              <a:ext uri="{FF2B5EF4-FFF2-40B4-BE49-F238E27FC236}">
                <a16:creationId xmlns:a16="http://schemas.microsoft.com/office/drawing/2014/main" id="{EA5D19CC-DA32-0561-456B-62EEA38B2A70}"/>
              </a:ext>
            </a:extLst>
          </p:cNvPr>
          <p:cNvSpPr txBox="1"/>
          <p:nvPr/>
        </p:nvSpPr>
        <p:spPr>
          <a:xfrm>
            <a:off x="12505666" y="118367"/>
            <a:ext cx="9532548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000" b="1" dirty="0">
                <a:solidFill>
                  <a:schemeClr val="bg1"/>
                </a:solidFill>
                <a:latin typeface="Calibri Light" panose="020F0302020204030204" pitchFamily="34" charset="0"/>
              </a:rPr>
              <a:t>Vulkáni-hidrotermás rendszer elvi szelvénye</a:t>
            </a:r>
          </a:p>
        </p:txBody>
      </p:sp>
      <p:sp>
        <p:nvSpPr>
          <p:cNvPr id="9" name="Textfeld 26">
            <a:extLst>
              <a:ext uri="{FF2B5EF4-FFF2-40B4-BE49-F238E27FC236}">
                <a16:creationId xmlns:a16="http://schemas.microsoft.com/office/drawing/2014/main" id="{AEAEF8E4-70A4-AE17-1F3D-63DF74459C73}"/>
              </a:ext>
            </a:extLst>
          </p:cNvPr>
          <p:cNvSpPr txBox="1"/>
          <p:nvPr/>
        </p:nvSpPr>
        <p:spPr>
          <a:xfrm>
            <a:off x="290234" y="76116"/>
            <a:ext cx="3648103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000" b="1" dirty="0">
                <a:latin typeface="Calibri Light" panose="020F0302020204030204" pitchFamily="34" charset="0"/>
              </a:rPr>
              <a:t>Feladatok</a:t>
            </a:r>
          </a:p>
        </p:txBody>
      </p:sp>
      <p:sp>
        <p:nvSpPr>
          <p:cNvPr id="10" name="Textfeld 26">
            <a:extLst>
              <a:ext uri="{FF2B5EF4-FFF2-40B4-BE49-F238E27FC236}">
                <a16:creationId xmlns:a16="http://schemas.microsoft.com/office/drawing/2014/main" id="{6AD7B9DA-D7C5-1571-B2B9-57B6BC5E4690}"/>
              </a:ext>
            </a:extLst>
          </p:cNvPr>
          <p:cNvSpPr txBox="1"/>
          <p:nvPr/>
        </p:nvSpPr>
        <p:spPr>
          <a:xfrm>
            <a:off x="435663" y="1120156"/>
            <a:ext cx="9272217" cy="37093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Térképezés, terepi mintagyűjtés, szükség esetén fúrómagok mintázása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Minták előkészítése további vizsgálatokra – </a:t>
            </a:r>
            <a:r>
              <a:rPr lang="hu-HU" sz="3200" dirty="0" err="1">
                <a:latin typeface="Calibri Light" panose="020F0302020204030204" pitchFamily="34" charset="0"/>
              </a:rPr>
              <a:t>rtg</a:t>
            </a:r>
            <a:r>
              <a:rPr lang="hu-HU" sz="3200" dirty="0">
                <a:latin typeface="Calibri Light" panose="020F0302020204030204" pitchFamily="34" charset="0"/>
              </a:rPr>
              <a:t>, FTIR,  mikroszkópos vizsgálatok, (SEM)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Egyeztetett vizsgálatok elvégzése, dokumentálása</a:t>
            </a:r>
          </a:p>
        </p:txBody>
      </p:sp>
      <p:sp>
        <p:nvSpPr>
          <p:cNvPr id="12" name="Textfeld 26">
            <a:extLst>
              <a:ext uri="{FF2B5EF4-FFF2-40B4-BE49-F238E27FC236}">
                <a16:creationId xmlns:a16="http://schemas.microsoft.com/office/drawing/2014/main" id="{11CF1081-2A0E-95D4-79B6-83CD876A8081}"/>
              </a:ext>
            </a:extLst>
          </p:cNvPr>
          <p:cNvSpPr txBox="1"/>
          <p:nvPr/>
        </p:nvSpPr>
        <p:spPr>
          <a:xfrm>
            <a:off x="290232" y="5326646"/>
            <a:ext cx="3648103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000" b="1" dirty="0">
                <a:latin typeface="Calibri Light" panose="020F0302020204030204" pitchFamily="34" charset="0"/>
              </a:rPr>
              <a:t>Várt eredmények</a:t>
            </a:r>
          </a:p>
        </p:txBody>
      </p:sp>
      <p:sp>
        <p:nvSpPr>
          <p:cNvPr id="13" name="Textfeld 26">
            <a:extLst>
              <a:ext uri="{FF2B5EF4-FFF2-40B4-BE49-F238E27FC236}">
                <a16:creationId xmlns:a16="http://schemas.microsoft.com/office/drawing/2014/main" id="{D0548BD9-3311-75E0-D4F7-C107F3BDDD06}"/>
              </a:ext>
            </a:extLst>
          </p:cNvPr>
          <p:cNvSpPr txBox="1"/>
          <p:nvPr/>
        </p:nvSpPr>
        <p:spPr>
          <a:xfrm>
            <a:off x="435663" y="6609271"/>
            <a:ext cx="9965810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Átalakulási térkép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Egymást felülíró átalakulások sorrendiségének tisztázása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808CA59D-E384-59DD-09A3-8194409E8AF9}"/>
              </a:ext>
            </a:extLst>
          </p:cNvPr>
          <p:cNvSpPr txBox="1"/>
          <p:nvPr/>
        </p:nvSpPr>
        <p:spPr>
          <a:xfrm>
            <a:off x="11153394" y="12951302"/>
            <a:ext cx="123367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Richards J.P. (2011): Magmatic to hydrothermal metal fluxes in convergent and collided margins. </a:t>
            </a:r>
            <a:r>
              <a:rPr lang="en-US" sz="2000" i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Ore Geology </a:t>
            </a:r>
            <a:r>
              <a:rPr lang="en-US" sz="2000" i="1" dirty="0" err="1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Rewievs</a:t>
            </a:r>
            <a:r>
              <a:rPr lang="en-US" sz="2000" i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</a:rPr>
              <a:t> 40 (1), 1-26. </a:t>
            </a:r>
            <a:r>
              <a:rPr lang="en-US" sz="2000" i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https://doi.org/10.1016/j.oregeorev.2011.05.006</a:t>
            </a:r>
            <a:r>
              <a:rPr lang="hu-HU" sz="2000" i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feld 26">
            <a:extLst>
              <a:ext uri="{FF2B5EF4-FFF2-40B4-BE49-F238E27FC236}">
                <a16:creationId xmlns:a16="http://schemas.microsoft.com/office/drawing/2014/main" id="{5D3B8520-CC5B-E267-6BEC-5DA5AA8E470B}"/>
              </a:ext>
            </a:extLst>
          </p:cNvPr>
          <p:cNvSpPr txBox="1"/>
          <p:nvPr/>
        </p:nvSpPr>
        <p:spPr>
          <a:xfrm>
            <a:off x="290233" y="8631451"/>
            <a:ext cx="3648103" cy="92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hu-HU" sz="4000" b="1" dirty="0">
                <a:latin typeface="Calibri Light" panose="020F0302020204030204" pitchFamily="34" charset="0"/>
              </a:rPr>
              <a:t>Kutatás célja</a:t>
            </a:r>
          </a:p>
        </p:txBody>
      </p:sp>
      <p:sp>
        <p:nvSpPr>
          <p:cNvPr id="14" name="Textfeld 26">
            <a:extLst>
              <a:ext uri="{FF2B5EF4-FFF2-40B4-BE49-F238E27FC236}">
                <a16:creationId xmlns:a16="http://schemas.microsoft.com/office/drawing/2014/main" id="{22B9FCD6-BBCA-6080-1A11-EB621BBF38E1}"/>
              </a:ext>
            </a:extLst>
          </p:cNvPr>
          <p:cNvSpPr txBox="1"/>
          <p:nvPr/>
        </p:nvSpPr>
        <p:spPr>
          <a:xfrm>
            <a:off x="412812" y="9854731"/>
            <a:ext cx="8667019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hu-HU" sz="3200" dirty="0">
                <a:latin typeface="Calibri Light" panose="020F0302020204030204" pitchFamily="34" charset="0"/>
              </a:rPr>
              <a:t>EU kritikus nyersanyagkutatási stratégia -&gt; NFP része</a:t>
            </a:r>
          </a:p>
        </p:txBody>
      </p:sp>
    </p:spTree>
    <p:extLst>
      <p:ext uri="{BB962C8B-B14F-4D97-AF65-F5344CB8AC3E}">
        <p14:creationId xmlns:p14="http://schemas.microsoft.com/office/powerpoint/2010/main" val="11169257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hteck 79"/>
          <p:cNvSpPr/>
          <p:nvPr/>
        </p:nvSpPr>
        <p:spPr>
          <a:xfrm>
            <a:off x="3100010" y="6858001"/>
            <a:ext cx="21277640" cy="6858000"/>
          </a:xfrm>
          <a:prstGeom prst="rect">
            <a:avLst/>
          </a:prstGeom>
          <a:blipFill dpi="0" rotWithShape="1">
            <a:blip r:embed="rId3">
              <a:alphaModFix amt="80000"/>
            </a:blip>
            <a:srcRect/>
            <a:stretch>
              <a:fillRect t="-37260" b="-3726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27" name="Rechteck 8"/>
          <p:cNvSpPr/>
          <p:nvPr/>
        </p:nvSpPr>
        <p:spPr>
          <a:xfrm>
            <a:off x="6" y="0"/>
            <a:ext cx="24377651" cy="13716000"/>
          </a:xfrm>
          <a:custGeom>
            <a:avLst/>
            <a:gdLst>
              <a:gd name="connsiteX0" fmla="*/ 0 w 10602657"/>
              <a:gd name="connsiteY0" fmla="*/ 0 h 13716000"/>
              <a:gd name="connsiteX1" fmla="*/ 10602657 w 10602657"/>
              <a:gd name="connsiteY1" fmla="*/ 0 h 13716000"/>
              <a:gd name="connsiteX2" fmla="*/ 10602657 w 10602657"/>
              <a:gd name="connsiteY2" fmla="*/ 13716000 h 13716000"/>
              <a:gd name="connsiteX3" fmla="*/ 0 w 10602657"/>
              <a:gd name="connsiteY3" fmla="*/ 13716000 h 13716000"/>
              <a:gd name="connsiteX4" fmla="*/ 0 w 10602657"/>
              <a:gd name="connsiteY4" fmla="*/ 0 h 13716000"/>
              <a:gd name="connsiteX0" fmla="*/ 3598607 w 14201264"/>
              <a:gd name="connsiteY0" fmla="*/ 0 h 13716000"/>
              <a:gd name="connsiteX1" fmla="*/ 14201264 w 14201264"/>
              <a:gd name="connsiteY1" fmla="*/ 0 h 13716000"/>
              <a:gd name="connsiteX2" fmla="*/ 14201264 w 14201264"/>
              <a:gd name="connsiteY2" fmla="*/ 13716000 h 13716000"/>
              <a:gd name="connsiteX3" fmla="*/ 0 w 14201264"/>
              <a:gd name="connsiteY3" fmla="*/ 13716000 h 13716000"/>
              <a:gd name="connsiteX4" fmla="*/ 3598607 w 14201264"/>
              <a:gd name="connsiteY4" fmla="*/ 0 h 13716000"/>
              <a:gd name="connsiteX0" fmla="*/ 6554527 w 14201264"/>
              <a:gd name="connsiteY0" fmla="*/ 0 h 13716000"/>
              <a:gd name="connsiteX1" fmla="*/ 14201264 w 14201264"/>
              <a:gd name="connsiteY1" fmla="*/ 0 h 13716000"/>
              <a:gd name="connsiteX2" fmla="*/ 14201264 w 14201264"/>
              <a:gd name="connsiteY2" fmla="*/ 13716000 h 13716000"/>
              <a:gd name="connsiteX3" fmla="*/ 0 w 14201264"/>
              <a:gd name="connsiteY3" fmla="*/ 13716000 h 13716000"/>
              <a:gd name="connsiteX4" fmla="*/ 6554527 w 14201264"/>
              <a:gd name="connsiteY4" fmla="*/ 0 h 13716000"/>
              <a:gd name="connsiteX0" fmla="*/ 7679062 w 14201264"/>
              <a:gd name="connsiteY0" fmla="*/ 0 h 13716000"/>
              <a:gd name="connsiteX1" fmla="*/ 14201264 w 14201264"/>
              <a:gd name="connsiteY1" fmla="*/ 0 h 13716000"/>
              <a:gd name="connsiteX2" fmla="*/ 14201264 w 14201264"/>
              <a:gd name="connsiteY2" fmla="*/ 13716000 h 13716000"/>
              <a:gd name="connsiteX3" fmla="*/ 0 w 14201264"/>
              <a:gd name="connsiteY3" fmla="*/ 13716000 h 13716000"/>
              <a:gd name="connsiteX4" fmla="*/ 7679062 w 14201264"/>
              <a:gd name="connsiteY4" fmla="*/ 0 h 13716000"/>
              <a:gd name="connsiteX0" fmla="*/ 9446187 w 15968389"/>
              <a:gd name="connsiteY0" fmla="*/ 0 h 13716000"/>
              <a:gd name="connsiteX1" fmla="*/ 15968389 w 15968389"/>
              <a:gd name="connsiteY1" fmla="*/ 0 h 13716000"/>
              <a:gd name="connsiteX2" fmla="*/ 15968389 w 15968389"/>
              <a:gd name="connsiteY2" fmla="*/ 13716000 h 13716000"/>
              <a:gd name="connsiteX3" fmla="*/ 0 w 15968389"/>
              <a:gd name="connsiteY3" fmla="*/ 13686503 h 13716000"/>
              <a:gd name="connsiteX4" fmla="*/ 9446187 w 15968389"/>
              <a:gd name="connsiteY4" fmla="*/ 0 h 13716000"/>
              <a:gd name="connsiteX0" fmla="*/ 9381928 w 15904130"/>
              <a:gd name="connsiteY0" fmla="*/ 0 h 13716000"/>
              <a:gd name="connsiteX1" fmla="*/ 15904130 w 15904130"/>
              <a:gd name="connsiteY1" fmla="*/ 0 h 13716000"/>
              <a:gd name="connsiteX2" fmla="*/ 15904130 w 15904130"/>
              <a:gd name="connsiteY2" fmla="*/ 13716000 h 13716000"/>
              <a:gd name="connsiteX3" fmla="*/ 0 w 15904130"/>
              <a:gd name="connsiteY3" fmla="*/ 13716000 h 13716000"/>
              <a:gd name="connsiteX4" fmla="*/ 9381928 w 15904130"/>
              <a:gd name="connsiteY4" fmla="*/ 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04130" h="13716000">
                <a:moveTo>
                  <a:pt x="9381928" y="0"/>
                </a:moveTo>
                <a:lnTo>
                  <a:pt x="15904130" y="0"/>
                </a:lnTo>
                <a:lnTo>
                  <a:pt x="15904130" y="13716000"/>
                </a:lnTo>
                <a:lnTo>
                  <a:pt x="0" y="13716000"/>
                </a:lnTo>
                <a:lnTo>
                  <a:pt x="9381928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Kép 10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529766" y="85728"/>
            <a:ext cx="23479259" cy="13544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5" name="Textfeld 24"/>
          <p:cNvSpPr txBox="1"/>
          <p:nvPr/>
        </p:nvSpPr>
        <p:spPr>
          <a:xfrm rot="5400000">
            <a:off x="21665996" y="6753196"/>
            <a:ext cx="4991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dirty="0">
                <a:solidFill>
                  <a:schemeClr val="accent3"/>
                </a:solidFill>
              </a:rPr>
              <a:t>https://eupolisz.hu/borzsony</a:t>
            </a:r>
          </a:p>
        </p:txBody>
      </p:sp>
      <p:cxnSp>
        <p:nvCxnSpPr>
          <p:cNvPr id="28" name="Gerader Verbinder 27"/>
          <p:cNvCxnSpPr/>
          <p:nvPr/>
        </p:nvCxnSpPr>
        <p:spPr>
          <a:xfrm>
            <a:off x="529766" y="2727075"/>
            <a:ext cx="0" cy="1251471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r Verbinder 22"/>
          <p:cNvCxnSpPr/>
          <p:nvPr/>
        </p:nvCxnSpPr>
        <p:spPr>
          <a:xfrm rot="5400000">
            <a:off x="12163665" y="12633076"/>
            <a:ext cx="0" cy="125147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2225041" y="5052542"/>
            <a:ext cx="181448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2000" dirty="0">
                <a:solidFill>
                  <a:schemeClr val="bg1"/>
                </a:solidFill>
                <a:latin typeface="Brush Script MT" panose="03060802040406070304" pitchFamily="66" charset="0"/>
              </a:rPr>
              <a:t>Köszönöm a figyelmet</a:t>
            </a:r>
            <a:r>
              <a:rPr lang="hu-HU" sz="12000" b="1" dirty="0">
                <a:solidFill>
                  <a:schemeClr val="bg1"/>
                </a:solidFill>
                <a:latin typeface="Brush Script MT" panose="03060802040406070304" pitchFamily="66" charset="0"/>
              </a:rPr>
              <a:t>!</a:t>
            </a:r>
            <a:endParaRPr lang="de-DE" sz="12000" b="1" dirty="0">
              <a:solidFill>
                <a:schemeClr val="bg1"/>
              </a:solidFill>
              <a:latin typeface="Brush Script MT" panose="03060802040406070304" pitchFamily="66" charset="0"/>
            </a:endParaRPr>
          </a:p>
        </p:txBody>
      </p:sp>
      <p:sp>
        <p:nvSpPr>
          <p:cNvPr id="31" name="Rechteck 30"/>
          <p:cNvSpPr/>
          <p:nvPr/>
        </p:nvSpPr>
        <p:spPr>
          <a:xfrm>
            <a:off x="-971550" y="4267201"/>
            <a:ext cx="21341472" cy="5181600"/>
          </a:xfrm>
          <a:prstGeom prst="rect">
            <a:avLst/>
          </a:prstGeom>
          <a:noFill/>
          <a:ln w="1270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6979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ZTFH színek">
      <a:dk1>
        <a:srgbClr val="000000"/>
      </a:dk1>
      <a:lt1>
        <a:srgbClr val="FFFFFF"/>
      </a:lt1>
      <a:dk2>
        <a:srgbClr val="3B395B"/>
      </a:dk2>
      <a:lt2>
        <a:srgbClr val="F2F2F2"/>
      </a:lt2>
      <a:accent1>
        <a:srgbClr val="00234F"/>
      </a:accent1>
      <a:accent2>
        <a:srgbClr val="8F2842"/>
      </a:accent2>
      <a:accent3>
        <a:srgbClr val="00234F"/>
      </a:accent3>
      <a:accent4>
        <a:srgbClr val="C8AA78"/>
      </a:accent4>
      <a:accent5>
        <a:srgbClr val="8BC800"/>
      </a:accent5>
      <a:accent6>
        <a:srgbClr val="1BA6A8"/>
      </a:accent6>
      <a:hlink>
        <a:srgbClr val="D8D8D8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elel_x0151_s xmlns="84fb8923-5257-4176-80e4-32a77703fd36" xsi:nil="true"/>
    <Helyettes xmlns="84fb8923-5257-4176-80e4-32a77703fd3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24240447F0E889458E222EB661F53269" ma:contentTypeVersion="3" ma:contentTypeDescription="Új dokumentum létrehozása." ma:contentTypeScope="" ma:versionID="91715deb28ece20d1f0549dd74278d71">
  <xsd:schema xmlns:xsd="http://www.w3.org/2001/XMLSchema" xmlns:xs="http://www.w3.org/2001/XMLSchema" xmlns:p="http://schemas.microsoft.com/office/2006/metadata/properties" xmlns:ns2="84fb8923-5257-4176-80e4-32a77703fd36" xmlns:ns3="812bb79a-54ae-427d-9f4b-d25dde7dea3c" targetNamespace="http://schemas.microsoft.com/office/2006/metadata/properties" ma:root="true" ma:fieldsID="b98a3158d5cb2a6082feb0274cb6c0a8" ns2:_="" ns3:_="">
    <xsd:import namespace="84fb8923-5257-4176-80e4-32a77703fd36"/>
    <xsd:import namespace="812bb79a-54ae-427d-9f4b-d25dde7dea3c"/>
    <xsd:element name="properties">
      <xsd:complexType>
        <xsd:sequence>
          <xsd:element name="documentManagement">
            <xsd:complexType>
              <xsd:all>
                <xsd:element ref="ns2:Felel_x0151_s" minOccurs="0"/>
                <xsd:element ref="ns2:Helyettes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fb8923-5257-4176-80e4-32a77703fd36" elementFormDefault="qualified">
    <xsd:import namespace="http://schemas.microsoft.com/office/2006/documentManagement/types"/>
    <xsd:import namespace="http://schemas.microsoft.com/office/infopath/2007/PartnerControls"/>
    <xsd:element name="Felel_x0151_s" ma:index="8" nillable="true" ma:displayName="Felelős" ma:internalName="Felel_x0151_s">
      <xsd:simpleType>
        <xsd:restriction base="dms:Text">
          <xsd:maxLength value="255"/>
        </xsd:restriction>
      </xsd:simpleType>
    </xsd:element>
    <xsd:element name="Helyettes" ma:index="9" nillable="true" ma:displayName="Helyettes" ma:internalName="Helyet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2bb79a-54ae-427d-9f4b-d25dde7dea3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3594AC-8FD1-48E9-B33F-2BD6383102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D3F0B2-04AF-4FCC-A88B-6CCD1C50C42A}">
  <ds:schemaRefs>
    <ds:schemaRef ds:uri="http://schemas.microsoft.com/office/2006/metadata/properties"/>
    <ds:schemaRef ds:uri="http://schemas.microsoft.com/office/infopath/2007/PartnerControls"/>
    <ds:schemaRef ds:uri="84fb8923-5257-4176-80e4-32a77703fd36"/>
  </ds:schemaRefs>
</ds:datastoreItem>
</file>

<file path=customXml/itemProps3.xml><?xml version="1.0" encoding="utf-8"?>
<ds:datastoreItem xmlns:ds="http://schemas.openxmlformats.org/officeDocument/2006/customXml" ds:itemID="{2731FB1F-6335-4B4F-BF8C-81ADF06B91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fb8923-5257-4176-80e4-32a77703fd36"/>
    <ds:schemaRef ds:uri="812bb79a-54ae-427d-9f4b-d25dde7dea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2438</TotalTime>
  <Words>314</Words>
  <Application>Microsoft Office PowerPoint</Application>
  <PresentationFormat>Custom</PresentationFormat>
  <Paragraphs>56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Brush Script MT</vt:lpstr>
      <vt:lpstr>Calibri</vt:lpstr>
      <vt:lpstr>Calibri Light</vt:lpstr>
      <vt:lpstr>Cambria Math</vt:lpstr>
      <vt:lpstr>Century Gothic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SZTFH</dc:title>
  <dc:creator>Turi Judit</dc:creator>
  <cp:lastModifiedBy>Dr. Szijártó Márk</cp:lastModifiedBy>
  <cp:revision>959</cp:revision>
  <dcterms:created xsi:type="dcterms:W3CDTF">2016-03-24T21:47:09Z</dcterms:created>
  <dcterms:modified xsi:type="dcterms:W3CDTF">2026-04-27T14:03:47Z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0x01010024240447F0E889458E222EB661F53269</vt:lpwstr>
  </property>
</Properties>
</file>