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61" r:id="rId4"/>
    <p:sldId id="320" r:id="rId5"/>
    <p:sldId id="413" r:id="rId6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4516" autoAdjust="0"/>
  </p:normalViewPr>
  <p:slideViewPr>
    <p:cSldViewPr snapToGrid="0">
      <p:cViewPr varScale="1">
        <p:scale>
          <a:sx n="93" d="100"/>
          <a:sy n="93" d="100"/>
        </p:scale>
        <p:origin x="12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1D7845-6F4C-45AF-8812-18640690154B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4C12B1-1EBE-42F6-AD2D-84110956D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330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4C12B1-1EBE-42F6-AD2D-84110956D04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8994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4C12B1-1EBE-42F6-AD2D-84110956D04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561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90D3705-2796-EB9F-1715-C3E79433FA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7DDEAB7C-3D8A-3FDA-B970-BBDBFEC477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4921644-199A-2C07-873F-7DAA4FCC5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9D47E-4336-41CA-9669-422C402C9D3A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0B935F1-6562-CCF1-4437-9D73D2527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8C67D16-03F4-143A-747E-773FD4033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A324A-44AE-4FF8-805F-A674ADAC9ED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72831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834C483-67A4-1F9A-8CEA-2BEA3EC00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F406AB45-EBCD-838B-8701-F83C9E4C11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5E381BA-6535-5154-6BD9-09BB717F6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9D47E-4336-41CA-9669-422C402C9D3A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D9A9615-5AD7-230B-34AD-8C537A99C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32F320E-5549-A11E-7794-5638B0FC4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A324A-44AE-4FF8-805F-A674ADAC9ED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87557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E8FC6B3E-D9AF-A0A6-B3D3-70588060F4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45F5CD27-181C-0935-6BD8-3483886501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7D8FB1A-D8D9-F1CE-8153-8C7DD6870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9D47E-4336-41CA-9669-422C402C9D3A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42DA7B8-9123-96AD-1C71-9AA622DA4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A612833-E02B-9CA4-F559-57E4B88C4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A324A-44AE-4FF8-805F-A674ADAC9ED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105423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pty">
  <p:cSld name="Empty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6836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6C54076-5DD4-FCF7-862F-54362AB97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F03D537-CDA7-E997-6F44-F8C6B6372D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70AB45D-DCD1-3A1A-5C2E-032C8716A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9D47E-4336-41CA-9669-422C402C9D3A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6629186-401C-A3D5-06B0-1A34E1CE1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17C0FC6-932A-CDFC-2A7E-C1C506193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A324A-44AE-4FF8-805F-A674ADAC9ED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71006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9D98722-2C02-6AE7-2F7F-C586EF9FA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48CB215C-34F4-DF26-2E1C-E89DDEAE46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BD3F8F1-F8AE-5E84-442E-F6AF5CDC3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9D47E-4336-41CA-9669-422C402C9D3A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EB353B4-B1EE-130B-1544-F1BF85F96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88B648C-7BD8-5195-836A-154BE831C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A324A-44AE-4FF8-805F-A674ADAC9ED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63959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D516567-97DF-9B49-3584-88128E091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6489118-D137-F923-45B4-C3F8D1398D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4D7C22C1-5EFB-DE4B-89EE-CE16ADA121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728003B-3541-E693-F062-3331D811F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9D47E-4336-41CA-9669-422C402C9D3A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5903D75-1FD8-C37A-F7BF-968508FE7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45DC4DB-BF32-E7BA-C5F9-91A520831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A324A-44AE-4FF8-805F-A674ADAC9ED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09960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F7361AC-4A61-1062-7230-A66ECACE0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D2F33AB4-CDF6-C65E-DBAF-69557A0707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9674E9D8-E0BF-DCE4-D68F-8B22AB405D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426596EC-B8C4-7785-6064-95DF03E209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B8B81D1C-EA79-85B5-CE70-5B8AC3E124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24FA052A-2319-90C9-4F41-CE0E45E39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9D47E-4336-41CA-9669-422C402C9D3A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C8D7D0A1-BFA8-1900-8C72-526D49E17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F5F7C26B-4F22-B93B-EE03-5DD7A6533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A324A-44AE-4FF8-805F-A674ADAC9ED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29423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903562A-544E-7A5A-A2DF-341CCDB83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3AA4DFC1-6695-8C51-2265-841FCF4B0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9D47E-4336-41CA-9669-422C402C9D3A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3F88BB21-32D5-28B9-A9A4-90D262A58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DF966487-30F6-C19A-7F54-C1E9B4DE9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A324A-44AE-4FF8-805F-A674ADAC9ED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28719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B5438A4F-F871-F6CC-70C7-5D5F3D15B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9D47E-4336-41CA-9669-422C402C9D3A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BF4D5B56-C6E0-ADD7-2DA2-19AA6D70B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FFFED119-EC3D-E9F2-8F28-A31CE1AA7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A324A-44AE-4FF8-805F-A674ADAC9ED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49342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6965546-3E67-B5A4-516A-C798ABC3D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F136F13-B29A-C98B-EB26-2D3436069C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E9AA8498-3FEA-50E1-8D6B-2B6CCBDCEF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0F81D06E-DE66-8D75-1FBE-CE4CAA3A5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9D47E-4336-41CA-9669-422C402C9D3A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27EA39F5-5AAB-4B99-397B-97F35E8D7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E9CEBDF1-DEF7-AE6E-697B-47DDD93F9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A324A-44AE-4FF8-805F-A674ADAC9ED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80368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7CBD17B-47A5-AE6A-9C89-31FFD4A51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83690FD9-7499-9CFF-F9B1-84EB52B753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134A2C94-4426-A730-F183-504AC91A6B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28C2E27-711F-B9D6-8758-6EE4871E0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9D47E-4336-41CA-9669-422C402C9D3A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41E7F869-04EA-7822-2897-56D4E9D0F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0A5130E3-1372-2111-4ED9-65D48A7C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A324A-44AE-4FF8-805F-A674ADAC9ED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43501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C45842E7-8D5A-9FA1-EC4E-93CBCB892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390B6757-CA1A-EAD1-1E02-BAEDD86356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7981C02-F146-C975-B19A-F568715482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BA9D47E-4336-41CA-9669-422C402C9D3A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D0A00D9-3DBD-5A60-41D8-CC0F3FA590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D86BE4B-7E45-1DB7-F880-BB2F6AC3E7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1A324A-44AE-4FF8-805F-A674ADAC9ED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5144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magdolna.dora.cseresznyes@sztfh.hu" TargetMode="External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hyperlink" Target="mailto:gyorgy.falus@sztfh.h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64AB614-6FB5-26EC-C9B1-CFEF9A9D31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4875" y="578906"/>
            <a:ext cx="10382250" cy="2387600"/>
          </a:xfrm>
        </p:spPr>
        <p:txBody>
          <a:bodyPr anchor="ctr">
            <a:normAutofit fontScale="90000"/>
          </a:bodyPr>
          <a:lstStyle/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Víz-kőzet-gáz kölcsönhatások kutatási lehetőségei az SZTFH-ban</a:t>
            </a:r>
          </a:p>
        </p:txBody>
      </p:sp>
      <p:pic>
        <p:nvPicPr>
          <p:cNvPr id="5" name="Kép 4" descr="A képen embléma látható&#10;&#10;Automatikusan generált leírás">
            <a:extLst>
              <a:ext uri="{FF2B5EF4-FFF2-40B4-BE49-F238E27FC236}">
                <a16:creationId xmlns:a16="http://schemas.microsoft.com/office/drawing/2014/main" id="{CF24C70B-C59E-32FD-E3D1-02A1D547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966" y="5160298"/>
            <a:ext cx="1532516" cy="1544459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9709D50F-14B2-7675-D0BF-20AB652893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83" y="5161495"/>
            <a:ext cx="1550271" cy="1542067"/>
          </a:xfrm>
          <a:prstGeom prst="rect">
            <a:avLst/>
          </a:prstGeom>
        </p:spPr>
      </p:pic>
      <p:pic>
        <p:nvPicPr>
          <p:cNvPr id="7" name="Kép 6" descr="A képen szöveg, képernyőkép, Betűtípus, Grafika látható&#10;&#10;Automatikusan generált leírás">
            <a:extLst>
              <a:ext uri="{FF2B5EF4-FFF2-40B4-BE49-F238E27FC236}">
                <a16:creationId xmlns:a16="http://schemas.microsoft.com/office/drawing/2014/main" id="{D3C16234-AA29-0132-3F47-713D2F153B3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8" t="12221" r="16778" b="14931"/>
          <a:stretch/>
        </p:blipFill>
        <p:spPr>
          <a:xfrm>
            <a:off x="5320483" y="5060916"/>
            <a:ext cx="1551033" cy="1642646"/>
          </a:xfrm>
          <a:prstGeom prst="rect">
            <a:avLst/>
          </a:prstGeom>
        </p:spPr>
      </p:pic>
      <p:sp>
        <p:nvSpPr>
          <p:cNvPr id="10" name="Alcím 2">
            <a:extLst>
              <a:ext uri="{FF2B5EF4-FFF2-40B4-BE49-F238E27FC236}">
                <a16:creationId xmlns:a16="http://schemas.microsoft.com/office/drawing/2014/main" id="{14086C60-6963-59D5-55C0-B27F9DC6C1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0148" y="3262135"/>
            <a:ext cx="9144000" cy="1258719"/>
          </a:xfrm>
        </p:spPr>
        <p:txBody>
          <a:bodyPr>
            <a:normAutofit fontScale="92500"/>
          </a:bodyPr>
          <a:lstStyle/>
          <a:p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Cseresznyés Dóra, </a:t>
            </a:r>
            <a:r>
              <a:rPr lang="hu-H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Ph.D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hu-H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Szamosfalvi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Ágnes, </a:t>
            </a:r>
            <a:r>
              <a:rPr lang="hu-H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Ph.D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Falus György, </a:t>
            </a:r>
            <a:r>
              <a:rPr lang="hu-H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Ph.D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Földtani és Laboratóriumi Osztály, Szabályozott Tevékenységek Felügyeleti Hatósága</a:t>
            </a:r>
          </a:p>
        </p:txBody>
      </p:sp>
    </p:spTree>
    <p:extLst>
      <p:ext uri="{BB962C8B-B14F-4D97-AF65-F5344CB8AC3E}">
        <p14:creationId xmlns:p14="http://schemas.microsoft.com/office/powerpoint/2010/main" val="1451947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52E1361-37F5-8715-D5E4-5D5E108B4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659" y="-173467"/>
            <a:ext cx="9967127" cy="1325563"/>
          </a:xfrm>
        </p:spPr>
        <p:txBody>
          <a:bodyPr/>
          <a:lstStyle/>
          <a:p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E62D9A6-16AC-FBBB-A037-C2E712C94A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8845" y="901638"/>
            <a:ext cx="10515600" cy="4351338"/>
          </a:xfrm>
        </p:spPr>
        <p:txBody>
          <a:bodyPr/>
          <a:lstStyle/>
          <a:p>
            <a:r>
              <a:rPr lang="en-US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the age of energy transition</a:t>
            </a:r>
            <a:r>
              <a:rPr lang="hu-H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en-US" b="1" i="0" u="none" strike="noStrike" baseline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="1" i="0" u="none" strike="noStrike" baseline="-25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i="0" u="none" strike="noStrike" baseline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geological storage 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be </a:t>
            </a:r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hu-HU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solution to balance the intermittency of renewable energy resources</a:t>
            </a:r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hu-HU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b="1" baseline="-25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geological storage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a promising way to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reduce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greenhouse gas emissions</a:t>
            </a:r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hu-HU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ow-carbon H</a:t>
            </a:r>
            <a:r>
              <a:rPr lang="en-US" sz="28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can be </a:t>
            </a:r>
            <a:r>
              <a:rPr lang="hu-HU" sz="28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efficiently</a:t>
            </a:r>
            <a:r>
              <a:rPr lang="hu-HU" sz="2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produced from natural gas</a:t>
            </a:r>
            <a:r>
              <a:rPr lang="hu-H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where emissions have been captured by CCS</a:t>
            </a:r>
            <a:r>
              <a:rPr lang="hu-H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hu-H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Carbon</a:t>
            </a:r>
            <a:r>
              <a:rPr lang="hu-H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Capture</a:t>
            </a:r>
            <a:r>
              <a:rPr lang="hu-H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Storage)</a:t>
            </a:r>
            <a:r>
              <a:rPr lang="en-US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hu-HU" sz="2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Possibilities</a:t>
            </a:r>
            <a:r>
              <a:rPr lang="hu-H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hu-H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Pannonian </a:t>
            </a:r>
            <a:r>
              <a:rPr lang="hu-H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Basin</a:t>
            </a:r>
            <a:endParaRPr lang="hu-HU" sz="2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Nyíl: lefelé mutató 3">
            <a:extLst>
              <a:ext uri="{FF2B5EF4-FFF2-40B4-BE49-F238E27FC236}">
                <a16:creationId xmlns:a16="http://schemas.microsoft.com/office/drawing/2014/main" id="{8034F97B-2F94-0694-B9CF-F95F472BB1E2}"/>
              </a:ext>
            </a:extLst>
          </p:cNvPr>
          <p:cNvSpPr/>
          <p:nvPr/>
        </p:nvSpPr>
        <p:spPr>
          <a:xfrm>
            <a:off x="5989320" y="3720351"/>
            <a:ext cx="213360" cy="59084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ia számának helye 3">
            <a:extLst>
              <a:ext uri="{FF2B5EF4-FFF2-40B4-BE49-F238E27FC236}">
                <a16:creationId xmlns:a16="http://schemas.microsoft.com/office/drawing/2014/main" id="{7FE305F5-C84E-3710-E381-82D96CA2D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17869" y="6472640"/>
            <a:ext cx="274131" cy="365125"/>
          </a:xfrm>
        </p:spPr>
        <p:txBody>
          <a:bodyPr/>
          <a:lstStyle/>
          <a:p>
            <a:fld id="{AF70E8E1-F99B-466C-92C0-057CBD874626}" type="slidenum">
              <a:rPr lang="en-US" smtClean="0">
                <a:solidFill>
                  <a:schemeClr val="tx1"/>
                </a:solidFill>
              </a:rPr>
              <a:t>2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Google Shape;125;p2">
            <a:extLst>
              <a:ext uri="{FF2B5EF4-FFF2-40B4-BE49-F238E27FC236}">
                <a16:creationId xmlns:a16="http://schemas.microsoft.com/office/drawing/2014/main" id="{6FCF626D-7D99-0883-6A80-D50B6A2F783E}"/>
              </a:ext>
            </a:extLst>
          </p:cNvPr>
          <p:cNvSpPr txBox="1"/>
          <p:nvPr/>
        </p:nvSpPr>
        <p:spPr>
          <a:xfrm>
            <a:off x="158356" y="5263885"/>
            <a:ext cx="11896578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Main </a:t>
            </a:r>
            <a:r>
              <a:rPr lang="hu-HU" sz="2800" b="1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question</a:t>
            </a:r>
            <a:r>
              <a:rPr lang="hu-HU" sz="28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endParaRPr sz="28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1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What</a:t>
            </a:r>
            <a:r>
              <a:rPr lang="hu-HU" sz="28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hu-HU" sz="2800" b="1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processes</a:t>
            </a:r>
            <a:r>
              <a:rPr lang="hu-HU" sz="28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hu-HU" sz="2800" b="1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can</a:t>
            </a:r>
            <a:r>
              <a:rPr lang="hu-HU" sz="28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hu-HU" sz="2800" b="1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take</a:t>
            </a:r>
            <a:r>
              <a:rPr lang="hu-HU" sz="28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hu-HU" sz="2800" b="1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place</a:t>
            </a:r>
            <a:r>
              <a:rPr lang="hu-HU" sz="28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in </a:t>
            </a:r>
            <a:r>
              <a:rPr lang="hu-HU" sz="2800" b="1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</a:t>
            </a:r>
            <a:r>
              <a:rPr lang="hu-HU" sz="28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hu-HU" sz="2800" b="1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pore</a:t>
            </a:r>
            <a:r>
              <a:rPr lang="hu-HU" sz="28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hu-HU" sz="2800" b="1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space</a:t>
            </a:r>
            <a:r>
              <a:rPr lang="hu-HU" sz="28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hu-HU" sz="2800" b="1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during</a:t>
            </a:r>
            <a:r>
              <a:rPr lang="hu-HU" sz="28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 </a:t>
            </a:r>
            <a:r>
              <a:rPr lang="hu-HU" sz="2800" b="1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storage</a:t>
            </a:r>
            <a:r>
              <a:rPr lang="hu-HU" sz="28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project (CO</a:t>
            </a:r>
            <a:r>
              <a:rPr lang="hu-HU" sz="2800" b="1" i="0" u="none" strike="noStrike" cap="none" baseline="-25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hu-HU" sz="28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H</a:t>
            </a:r>
            <a:r>
              <a:rPr lang="hu-HU" sz="2800" b="1" i="0" u="none" strike="noStrike" cap="none" baseline="-25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hu-HU" sz="28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)?   </a:t>
            </a:r>
            <a:endParaRPr sz="2800" b="1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21558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6"/>
          <p:cNvSpPr txBox="1"/>
          <p:nvPr/>
        </p:nvSpPr>
        <p:spPr>
          <a:xfrm>
            <a:off x="11773469" y="6606279"/>
            <a:ext cx="418531" cy="251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1" name="Google Shape;191;p6"/>
          <p:cNvSpPr txBox="1"/>
          <p:nvPr/>
        </p:nvSpPr>
        <p:spPr>
          <a:xfrm>
            <a:off x="-1" y="169258"/>
            <a:ext cx="10088545" cy="636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imes New Roman"/>
              <a:buNone/>
            </a:pPr>
            <a:r>
              <a:rPr lang="hu-HU" sz="4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Storage </a:t>
            </a:r>
            <a:r>
              <a:rPr lang="hu-HU" sz="44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potential</a:t>
            </a:r>
            <a:r>
              <a:rPr lang="hu-HU" sz="4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in </a:t>
            </a:r>
            <a:r>
              <a:rPr lang="hu-HU" sz="44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</a:t>
            </a:r>
            <a:r>
              <a:rPr lang="hu-HU" sz="4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Pannonian </a:t>
            </a:r>
            <a:r>
              <a:rPr lang="hu-HU" sz="44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Basin</a:t>
            </a:r>
            <a:r>
              <a:rPr lang="hu-HU" sz="4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44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CC9A906D-F479-D47D-0014-FB4DD68B225B}"/>
              </a:ext>
            </a:extLst>
          </p:cNvPr>
          <p:cNvSpPr txBox="1"/>
          <p:nvPr/>
        </p:nvSpPr>
        <p:spPr>
          <a:xfrm>
            <a:off x="5594131" y="1107323"/>
            <a:ext cx="6407014" cy="55584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</a:t>
            </a:r>
            <a:r>
              <a:rPr lang="en-US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Pannonian Basin</a:t>
            </a:r>
            <a:r>
              <a:rPr lang="hu-HU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hu-HU" sz="24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was</a:t>
            </a:r>
            <a:r>
              <a:rPr lang="hu-HU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filled up by Neogene sediments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Porous rocks 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(e.g. sandstone</a:t>
            </a:r>
            <a:r>
              <a:rPr lang="hu-H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hu-H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hu-H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great</a:t>
            </a:r>
            <a:r>
              <a:rPr lang="hu-H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storage</a:t>
            </a:r>
            <a:r>
              <a:rPr lang="hu-H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potential</a:t>
            </a:r>
            <a:r>
              <a:rPr lang="hu-H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hu-H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hu-H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regional</a:t>
            </a:r>
            <a:r>
              <a:rPr lang="hu-H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extent</a:t>
            </a:r>
            <a:r>
              <a:rPr lang="hu-H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hu-H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Pannonian </a:t>
            </a:r>
            <a:r>
              <a:rPr lang="hu-H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Basin</a:t>
            </a:r>
            <a:endParaRPr lang="hu-H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4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hu-H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 </a:t>
            </a:r>
            <a:r>
              <a:rPr lang="en-US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mechanisms of</a:t>
            </a:r>
            <a:r>
              <a:rPr lang="hu-HU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storage and the effect 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the CO</a:t>
            </a:r>
            <a:r>
              <a:rPr lang="en-US" sz="24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or H</a:t>
            </a:r>
            <a:r>
              <a:rPr lang="en-US" sz="24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on porous media are not clear</a:t>
            </a:r>
            <a:r>
              <a:rPr lang="hu-H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en-US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natural reservoirs</a:t>
            </a:r>
            <a:endParaRPr lang="hu-H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en-US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laboratory experiments</a:t>
            </a:r>
            <a:endParaRPr lang="hu-HU" sz="24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en-US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geochemical modelling</a:t>
            </a:r>
            <a:r>
              <a:rPr lang="hu-H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PHREEQ</a:t>
            </a:r>
            <a:r>
              <a:rPr lang="hu-H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Nyíl: lefelé mutató 3">
            <a:extLst>
              <a:ext uri="{FF2B5EF4-FFF2-40B4-BE49-F238E27FC236}">
                <a16:creationId xmlns:a16="http://schemas.microsoft.com/office/drawing/2014/main" id="{ED8EE7B6-D8C8-330A-91C3-41D7EE72ECDB}"/>
              </a:ext>
            </a:extLst>
          </p:cNvPr>
          <p:cNvSpPr/>
          <p:nvPr/>
        </p:nvSpPr>
        <p:spPr>
          <a:xfrm>
            <a:off x="8693348" y="4727022"/>
            <a:ext cx="208580" cy="461554"/>
          </a:xfrm>
          <a:prstGeom prst="down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88F7D75F-1AD7-A35D-DBF2-CED65122ED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10" y="1838142"/>
            <a:ext cx="5385421" cy="3766910"/>
          </a:xfrm>
          <a:prstGeom prst="rect">
            <a:avLst/>
          </a:prstGeom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3817318A-B872-8B3C-8B37-F5CE4B527C58}"/>
              </a:ext>
            </a:extLst>
          </p:cNvPr>
          <p:cNvSpPr txBox="1"/>
          <p:nvPr/>
        </p:nvSpPr>
        <p:spPr>
          <a:xfrm>
            <a:off x="208710" y="5374220"/>
            <a:ext cx="13452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Cseresznyés </a:t>
            </a:r>
            <a:r>
              <a:rPr lang="hu-H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hu-H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hu-H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(2024)</a:t>
            </a:r>
            <a:endParaRPr 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9E6D884-CDAB-B83D-3F9C-16BD628FB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1" y="154263"/>
            <a:ext cx="3469987" cy="762000"/>
          </a:xfrm>
        </p:spPr>
        <p:txBody>
          <a:bodyPr/>
          <a:lstStyle/>
          <a:p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Tartalom helye 5" descr="A képen kültéri, növény, épület, fű látható&#10;&#10;Automatikusan generált leírás">
            <a:extLst>
              <a:ext uri="{FF2B5EF4-FFF2-40B4-BE49-F238E27FC236}">
                <a16:creationId xmlns:a16="http://schemas.microsoft.com/office/drawing/2014/main" id="{7B44E09C-874C-6BAA-4281-6FFE8E6958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1157" y="294530"/>
            <a:ext cx="2807694" cy="2692246"/>
          </a:xfrm>
        </p:spPr>
      </p:pic>
      <p:pic>
        <p:nvPicPr>
          <p:cNvPr id="4" name="Kép 3" descr="A képen fedett pályás, asztal, kerámia, fából készített látható&#10;&#10;Automatikusan generált leírás">
            <a:extLst>
              <a:ext uri="{FF2B5EF4-FFF2-40B4-BE49-F238E27FC236}">
                <a16:creationId xmlns:a16="http://schemas.microsoft.com/office/drawing/2014/main" id="{B91E5301-0CDF-7D3A-89F8-B66F1FB633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1213" y="2448953"/>
            <a:ext cx="2450021" cy="1874833"/>
          </a:xfrm>
          <a:prstGeom prst="rect">
            <a:avLst/>
          </a:prstGeo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9E097BDE-4506-439B-F487-7E1A236885E1}"/>
              </a:ext>
            </a:extLst>
          </p:cNvPr>
          <p:cNvSpPr txBox="1"/>
          <p:nvPr/>
        </p:nvSpPr>
        <p:spPr>
          <a:xfrm>
            <a:off x="151064" y="989002"/>
            <a:ext cx="42723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Field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trip</a:t>
            </a:r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Collecting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core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samples</a:t>
            </a:r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Geochemical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rock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samples</a:t>
            </a:r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Kép 11" descr="A képen diagram, sematikus rajz látható&#10;&#10;Automatikusan generált leírás">
            <a:extLst>
              <a:ext uri="{FF2B5EF4-FFF2-40B4-BE49-F238E27FC236}">
                <a16:creationId xmlns:a16="http://schemas.microsoft.com/office/drawing/2014/main" id="{B88EBCCF-3E1A-BA95-3A74-8621744EFD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56" y="2649863"/>
            <a:ext cx="3292448" cy="3743208"/>
          </a:xfrm>
          <a:prstGeom prst="rect">
            <a:avLst/>
          </a:prstGeom>
        </p:spPr>
      </p:pic>
      <p:sp>
        <p:nvSpPr>
          <p:cNvPr id="14" name="Szövegdoboz 13">
            <a:extLst>
              <a:ext uri="{FF2B5EF4-FFF2-40B4-BE49-F238E27FC236}">
                <a16:creationId xmlns:a16="http://schemas.microsoft.com/office/drawing/2014/main" id="{5F688DB7-94F6-D7A4-457E-347D43445E75}"/>
              </a:ext>
            </a:extLst>
          </p:cNvPr>
          <p:cNvSpPr txBox="1"/>
          <p:nvPr/>
        </p:nvSpPr>
        <p:spPr>
          <a:xfrm>
            <a:off x="914744" y="6325454"/>
            <a:ext cx="2513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Natural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</a:t>
            </a:r>
            <a:r>
              <a:rPr lang="hu-H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occurrences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13390651-3631-07AD-55EB-AC83FDA957CE}"/>
              </a:ext>
            </a:extLst>
          </p:cNvPr>
          <p:cNvSpPr txBox="1"/>
          <p:nvPr/>
        </p:nvSpPr>
        <p:spPr>
          <a:xfrm>
            <a:off x="4583934" y="4362184"/>
            <a:ext cx="1817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Core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sample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Szövegdoboz 15">
            <a:extLst>
              <a:ext uri="{FF2B5EF4-FFF2-40B4-BE49-F238E27FC236}">
                <a16:creationId xmlns:a16="http://schemas.microsoft.com/office/drawing/2014/main" id="{EBD98F52-770C-C9FA-2FEE-86B0DDC1124E}"/>
              </a:ext>
            </a:extLst>
          </p:cNvPr>
          <p:cNvSpPr txBox="1"/>
          <p:nvPr/>
        </p:nvSpPr>
        <p:spPr>
          <a:xfrm>
            <a:off x="9212737" y="3017038"/>
            <a:ext cx="2666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Christmas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tree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Répcelak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62272C2B-546E-231B-15EA-66EA7F1C23FD}"/>
              </a:ext>
            </a:extLst>
          </p:cNvPr>
          <p:cNvSpPr txBox="1"/>
          <p:nvPr/>
        </p:nvSpPr>
        <p:spPr>
          <a:xfrm>
            <a:off x="5014063" y="5193680"/>
            <a:ext cx="640449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Gas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water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sampling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field</a:t>
            </a:r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Stable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isotope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water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carbonates</a:t>
            </a:r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Geochemical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modeling</a:t>
            </a:r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Laboratory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experiments</a:t>
            </a:r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D3792317-72FC-C2EA-3C97-65E8B1B3B6D0}"/>
              </a:ext>
            </a:extLst>
          </p:cNvPr>
          <p:cNvSpPr txBox="1"/>
          <p:nvPr/>
        </p:nvSpPr>
        <p:spPr>
          <a:xfrm>
            <a:off x="10624897" y="3351379"/>
            <a:ext cx="13452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Cseresznyés </a:t>
            </a:r>
            <a:r>
              <a:rPr lang="hu-H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hu-H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hu-H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(2018)</a:t>
            </a:r>
            <a:endParaRPr 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Kép 4" descr="A képen fehér látható&#10;&#10;Automatikusan generált leírás">
            <a:extLst>
              <a:ext uri="{FF2B5EF4-FFF2-40B4-BE49-F238E27FC236}">
                <a16:creationId xmlns:a16="http://schemas.microsoft.com/office/drawing/2014/main" id="{11BEB67C-876B-EC65-621A-75E4EA963EB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39" b="66865"/>
          <a:stretch/>
        </p:blipFill>
        <p:spPr>
          <a:xfrm>
            <a:off x="6506155" y="2821548"/>
            <a:ext cx="2473716" cy="1874833"/>
          </a:xfrm>
          <a:prstGeom prst="rect">
            <a:avLst/>
          </a:prstGeom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CB0D556A-FFAA-0233-B43B-600FEF08C654}"/>
              </a:ext>
            </a:extLst>
          </p:cNvPr>
          <p:cNvSpPr txBox="1"/>
          <p:nvPr/>
        </p:nvSpPr>
        <p:spPr>
          <a:xfrm>
            <a:off x="6479349" y="4674661"/>
            <a:ext cx="25918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 image of a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sample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Csoportba foglalás 16">
            <a:extLst>
              <a:ext uri="{FF2B5EF4-FFF2-40B4-BE49-F238E27FC236}">
                <a16:creationId xmlns:a16="http://schemas.microsoft.com/office/drawing/2014/main" id="{93CC7544-7AD1-3B76-9F23-0C3984B572D7}"/>
              </a:ext>
            </a:extLst>
          </p:cNvPr>
          <p:cNvGrpSpPr/>
          <p:nvPr/>
        </p:nvGrpSpPr>
        <p:grpSpPr>
          <a:xfrm>
            <a:off x="6479349" y="90238"/>
            <a:ext cx="2500522" cy="1874833"/>
            <a:chOff x="165101" y="3381653"/>
            <a:chExt cx="4406899" cy="3305174"/>
          </a:xfrm>
        </p:grpSpPr>
        <p:pic>
          <p:nvPicPr>
            <p:cNvPr id="19" name="Kép 18">
              <a:extLst>
                <a:ext uri="{FF2B5EF4-FFF2-40B4-BE49-F238E27FC236}">
                  <a16:creationId xmlns:a16="http://schemas.microsoft.com/office/drawing/2014/main" id="{D1BFE260-1384-2996-0911-5CEA926F66E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5101" y="3381653"/>
              <a:ext cx="4406899" cy="3305174"/>
            </a:xfrm>
            <a:prstGeom prst="rect">
              <a:avLst/>
            </a:prstGeom>
          </p:spPr>
        </p:pic>
        <p:sp>
          <p:nvSpPr>
            <p:cNvPr id="20" name="Téglalap 19">
              <a:extLst>
                <a:ext uri="{FF2B5EF4-FFF2-40B4-BE49-F238E27FC236}">
                  <a16:creationId xmlns:a16="http://schemas.microsoft.com/office/drawing/2014/main" id="{1E9C8EEA-038C-4DDE-3F37-A105F8A70450}"/>
                </a:ext>
              </a:extLst>
            </p:cNvPr>
            <p:cNvSpPr/>
            <p:nvPr/>
          </p:nvSpPr>
          <p:spPr>
            <a:xfrm>
              <a:off x="2333940" y="5399611"/>
              <a:ext cx="1784731" cy="48832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hu-HU" sz="1200" b="1" dirty="0" err="1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Daw</a:t>
              </a:r>
              <a:endParaRPr lang="hu-HU" sz="12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1" name="Szövegdoboz 20">
            <a:extLst>
              <a:ext uri="{FF2B5EF4-FFF2-40B4-BE49-F238E27FC236}">
                <a16:creationId xmlns:a16="http://schemas.microsoft.com/office/drawing/2014/main" id="{157D80EC-7971-CAE0-F83B-1B0E7F0AA7FF}"/>
              </a:ext>
            </a:extLst>
          </p:cNvPr>
          <p:cNvSpPr txBox="1"/>
          <p:nvPr/>
        </p:nvSpPr>
        <p:spPr>
          <a:xfrm>
            <a:off x="6440291" y="1996506"/>
            <a:ext cx="25918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Microscopic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image of a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sample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0E9D0CFB-5CB1-81AA-70B9-948CBDFFAA28}"/>
              </a:ext>
            </a:extLst>
          </p:cNvPr>
          <p:cNvSpPr txBox="1"/>
          <p:nvPr/>
        </p:nvSpPr>
        <p:spPr>
          <a:xfrm>
            <a:off x="496434" y="6627168"/>
            <a:ext cx="112082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Cseresznyés (2023)</a:t>
            </a:r>
            <a:endParaRPr 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856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2130AE-4B2E-3E7A-8512-5627D9F8A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403277" cy="1157402"/>
          </a:xfrm>
        </p:spPr>
        <p:txBody>
          <a:bodyPr/>
          <a:lstStyle/>
          <a:p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</a:t>
            </a:r>
            <a:r>
              <a:rPr lang="hu-H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topics</a:t>
            </a:r>
            <a:endParaRPr lang="hu-H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3A30B-35CB-BBAF-A899-0E62810DAC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609" y="1252384"/>
            <a:ext cx="5886391" cy="2664033"/>
          </a:xfrm>
        </p:spPr>
        <p:txBody>
          <a:bodyPr>
            <a:normAutofit/>
          </a:bodyPr>
          <a:lstStyle/>
          <a:p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Extend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possible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subsurface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storage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reservoirs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Pannonian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Basin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mechanisms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effect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CO</a:t>
            </a:r>
            <a:r>
              <a:rPr lang="hu-HU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H</a:t>
            </a:r>
            <a:r>
              <a:rPr lang="hu-HU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well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known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during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storage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both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human an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geological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time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scale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measurements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laboratory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experiments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geochemical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modeling</a:t>
            </a:r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Dia számának helye 3">
            <a:extLst>
              <a:ext uri="{FF2B5EF4-FFF2-40B4-BE49-F238E27FC236}">
                <a16:creationId xmlns:a16="http://schemas.microsoft.com/office/drawing/2014/main" id="{F79AAE08-2116-CEB3-0D17-9FF89F09E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72782" y="6629824"/>
            <a:ext cx="419218" cy="228176"/>
          </a:xfrm>
        </p:spPr>
        <p:txBody>
          <a:bodyPr/>
          <a:lstStyle/>
          <a:p>
            <a:fld id="{82090241-50AF-46CF-96FF-8703295694D0}" type="slidenum">
              <a:rPr lang="hu-H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fld>
            <a:endParaRPr lang="hu-H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117E5FC4-50E8-DEE2-34B4-347CEF0AF8F6}"/>
              </a:ext>
            </a:extLst>
          </p:cNvPr>
          <p:cNvSpPr txBox="1"/>
          <p:nvPr/>
        </p:nvSpPr>
        <p:spPr>
          <a:xfrm>
            <a:off x="3708286" y="4909007"/>
            <a:ext cx="45110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Underground </a:t>
            </a:r>
            <a:r>
              <a:rPr lang="hu-HU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Hydrogen</a:t>
            </a:r>
            <a:r>
              <a:rPr lang="hu-H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storage</a:t>
            </a:r>
            <a:endParaRPr lang="hu-H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3047F9CA-F66C-CE82-EA0F-941B0010FF6A}"/>
              </a:ext>
            </a:extLst>
          </p:cNvPr>
          <p:cNvSpPr txBox="1"/>
          <p:nvPr/>
        </p:nvSpPr>
        <p:spPr>
          <a:xfrm>
            <a:off x="-206900" y="4899764"/>
            <a:ext cx="39151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2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hu-HU" sz="2400" b="1" baseline="-25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hu-HU" sz="2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subsurface</a:t>
            </a:r>
            <a:r>
              <a:rPr lang="hu-HU" sz="2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storage</a:t>
            </a:r>
            <a:endParaRPr lang="hu-HU" sz="24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Egyenes összekötő nyíllal 9">
            <a:extLst>
              <a:ext uri="{FF2B5EF4-FFF2-40B4-BE49-F238E27FC236}">
                <a16:creationId xmlns:a16="http://schemas.microsoft.com/office/drawing/2014/main" id="{2A0ECB58-9D78-4C3F-06C8-C949C2C360A5}"/>
              </a:ext>
            </a:extLst>
          </p:cNvPr>
          <p:cNvCxnSpPr>
            <a:cxnSpLocks/>
          </p:cNvCxnSpPr>
          <p:nvPr/>
        </p:nvCxnSpPr>
        <p:spPr>
          <a:xfrm flipH="1">
            <a:off x="1746607" y="4011399"/>
            <a:ext cx="1065173" cy="888365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Egyenes összekötő nyíllal 11">
            <a:extLst>
              <a:ext uri="{FF2B5EF4-FFF2-40B4-BE49-F238E27FC236}">
                <a16:creationId xmlns:a16="http://schemas.microsoft.com/office/drawing/2014/main" id="{95072573-3D56-0D5A-9FB0-01A4DCD87F60}"/>
              </a:ext>
            </a:extLst>
          </p:cNvPr>
          <p:cNvCxnSpPr>
            <a:cxnSpLocks/>
          </p:cNvCxnSpPr>
          <p:nvPr/>
        </p:nvCxnSpPr>
        <p:spPr>
          <a:xfrm>
            <a:off x="4228393" y="4011399"/>
            <a:ext cx="990879" cy="888365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Kép 12">
            <a:extLst>
              <a:ext uri="{FF2B5EF4-FFF2-40B4-BE49-F238E27FC236}">
                <a16:creationId xmlns:a16="http://schemas.microsoft.com/office/drawing/2014/main" id="{087122E6-DA16-A260-CF12-2F36E6B063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5070" y="404585"/>
            <a:ext cx="3177195" cy="3336055"/>
          </a:xfrm>
          <a:prstGeom prst="rect">
            <a:avLst/>
          </a:prstGeom>
        </p:spPr>
      </p:pic>
      <p:sp>
        <p:nvSpPr>
          <p:cNvPr id="18" name="Szövegdoboz 17">
            <a:extLst>
              <a:ext uri="{FF2B5EF4-FFF2-40B4-BE49-F238E27FC236}">
                <a16:creationId xmlns:a16="http://schemas.microsoft.com/office/drawing/2014/main" id="{9FF51728-6C31-0836-1B39-D60CFA78C5EF}"/>
              </a:ext>
            </a:extLst>
          </p:cNvPr>
          <p:cNvSpPr txBox="1"/>
          <p:nvPr/>
        </p:nvSpPr>
        <p:spPr>
          <a:xfrm>
            <a:off x="0" y="6129686"/>
            <a:ext cx="81683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Contact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sz="2000" b="1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magdolna.dora.cseresznyes@sztfh.hu</a:t>
            </a:r>
            <a:r>
              <a:rPr lang="hu-H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hu-HU" sz="2000" b="1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gyorgy.falus@sztfh.hu</a:t>
            </a:r>
            <a:r>
              <a:rPr lang="hu-H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77E482FF-BC11-482D-C153-7199AEDCBA3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0957" t="5900" r="18725" b="15064"/>
          <a:stretch/>
        </p:blipFill>
        <p:spPr>
          <a:xfrm>
            <a:off x="9996754" y="422565"/>
            <a:ext cx="1652835" cy="3461570"/>
          </a:xfrm>
          <a:prstGeom prst="rect">
            <a:avLst/>
          </a:prstGeom>
        </p:spPr>
      </p:pic>
      <p:sp>
        <p:nvSpPr>
          <p:cNvPr id="15" name="Szövegdoboz 14">
            <a:extLst>
              <a:ext uri="{FF2B5EF4-FFF2-40B4-BE49-F238E27FC236}">
                <a16:creationId xmlns:a16="http://schemas.microsoft.com/office/drawing/2014/main" id="{BFF9D113-3208-8132-8691-6FD66AE67F22}"/>
              </a:ext>
            </a:extLst>
          </p:cNvPr>
          <p:cNvSpPr txBox="1"/>
          <p:nvPr/>
        </p:nvSpPr>
        <p:spPr>
          <a:xfrm>
            <a:off x="8871890" y="5441628"/>
            <a:ext cx="290089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Energy</a:t>
            </a:r>
            <a:r>
              <a:rPr lang="hu-H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storage</a:t>
            </a:r>
            <a:r>
              <a:rPr lang="hu-H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course</a:t>
            </a:r>
            <a:endParaRPr lang="hu-H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Subject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energiatarg</a:t>
            </a:r>
            <a:endParaRPr lang="hu-H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hu-H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during</a:t>
            </a:r>
            <a:r>
              <a:rPr lang="hu-H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autumn</a:t>
            </a:r>
            <a:r>
              <a:rPr lang="hu-H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semester</a:t>
            </a:r>
            <a:endParaRPr lang="hu-H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Ellipszis 15">
            <a:extLst>
              <a:ext uri="{FF2B5EF4-FFF2-40B4-BE49-F238E27FC236}">
                <a16:creationId xmlns:a16="http://schemas.microsoft.com/office/drawing/2014/main" id="{0A954949-C7DA-D306-43C3-C525720CEDCB}"/>
              </a:ext>
            </a:extLst>
          </p:cNvPr>
          <p:cNvSpPr/>
          <p:nvPr/>
        </p:nvSpPr>
        <p:spPr>
          <a:xfrm>
            <a:off x="8798667" y="5260369"/>
            <a:ext cx="3046132" cy="136945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21" name="Ábra 20" descr="Magisztersapka egyszínű kitöltéssel">
            <a:extLst>
              <a:ext uri="{FF2B5EF4-FFF2-40B4-BE49-F238E27FC236}">
                <a16:creationId xmlns:a16="http://schemas.microsoft.com/office/drawing/2014/main" id="{AE71BF85-74A9-FC2A-FE28-9B2934904C0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767322" y="4870980"/>
            <a:ext cx="684943" cy="68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1122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1268</TotalTime>
  <Words>351</Words>
  <Application>Microsoft Office PowerPoint</Application>
  <PresentationFormat>Szélesvásznú</PresentationFormat>
  <Paragraphs>56</Paragraphs>
  <Slides>5</Slides>
  <Notes>3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5</vt:i4>
      </vt:variant>
    </vt:vector>
  </HeadingPairs>
  <TitlesOfParts>
    <vt:vector size="11" baseType="lpstr">
      <vt:lpstr>Aptos</vt:lpstr>
      <vt:lpstr>Aptos Display</vt:lpstr>
      <vt:lpstr>Arial</vt:lpstr>
      <vt:lpstr>Times New Roman</vt:lpstr>
      <vt:lpstr>Wingdings</vt:lpstr>
      <vt:lpstr>Office-téma</vt:lpstr>
      <vt:lpstr>Víz-kőzet-gáz kölcsönhatások kutatási lehetőségei az SZTFH-ban</vt:lpstr>
      <vt:lpstr>Introduction</vt:lpstr>
      <vt:lpstr>PowerPoint-bemutató</vt:lpstr>
      <vt:lpstr>What we do?</vt:lpstr>
      <vt:lpstr>Research topics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Potential of subsurface CO2, H2 utilization and storage in Hungary</dc:title>
  <dc:creator>Cseresznyés Dóra</dc:creator>
  <cp:lastModifiedBy>Cseresznyés Dóra</cp:lastModifiedBy>
  <cp:revision>55</cp:revision>
  <dcterms:created xsi:type="dcterms:W3CDTF">2024-05-14T11:28:34Z</dcterms:created>
  <dcterms:modified xsi:type="dcterms:W3CDTF">2026-04-27T11:08:35Z</dcterms:modified>
</cp:coreProperties>
</file>