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60" r:id="rId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752" autoAdjust="0"/>
  </p:normalViewPr>
  <p:slideViewPr>
    <p:cSldViewPr snapToGrid="0">
      <p:cViewPr varScale="1">
        <p:scale>
          <a:sx n="70" d="100"/>
          <a:sy n="70" d="100"/>
        </p:scale>
        <p:origin x="116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712DA4-09BC-4C00-A288-F34E7920D6EC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58286E0-41A3-47DF-BDF6-0766B33A03DC}">
      <dgm:prSet phldrT="[Szöveg]" custT="1"/>
      <dgm:spPr/>
      <dgm:t>
        <a:bodyPr/>
        <a:lstStyle/>
        <a:p>
          <a:r>
            <a:rPr lang="hu-HU" sz="1800" b="1" u="sng" dirty="0"/>
            <a:t>HG probléma</a:t>
          </a:r>
        </a:p>
        <a:p>
          <a:r>
            <a:rPr lang="hu-HU" sz="1800" dirty="0"/>
            <a:t>kőzetek </a:t>
          </a:r>
          <a:r>
            <a:rPr lang="hu-HU" sz="1800" dirty="0" err="1"/>
            <a:t>permeabilitásának</a:t>
          </a:r>
          <a:r>
            <a:rPr lang="hu-HU" sz="1800" dirty="0"/>
            <a:t> (k) meghatározása regionális léptékben</a:t>
          </a:r>
        </a:p>
        <a:p>
          <a:r>
            <a:rPr lang="hu-HU" sz="1800" dirty="0"/>
            <a:t>&gt; </a:t>
          </a:r>
          <a:r>
            <a:rPr lang="hu-HU" sz="1800" dirty="0" err="1"/>
            <a:t>litológia</a:t>
          </a:r>
          <a:r>
            <a:rPr lang="hu-HU" sz="1800" dirty="0"/>
            <a:t> és léptékfüggő (magminta – fúrás környezete – medence)</a:t>
          </a:r>
        </a:p>
        <a:p>
          <a:r>
            <a:rPr lang="hu-HU" sz="1800" dirty="0"/>
            <a:t>&gt; numerikus modellezés legkritikusabb </a:t>
          </a:r>
          <a:r>
            <a:rPr lang="hu-HU" sz="1800" b="1" dirty="0"/>
            <a:t>bemenő paramétere </a:t>
          </a:r>
          <a:endParaRPr lang="en-US" sz="1800" b="1" dirty="0"/>
        </a:p>
      </dgm:t>
    </dgm:pt>
    <dgm:pt modelId="{3F56B65D-8026-4080-9FAF-F1EB7D435D72}" type="parTrans" cxnId="{B43E7935-DC86-49B2-8D6C-AECF2753CF92}">
      <dgm:prSet/>
      <dgm:spPr/>
      <dgm:t>
        <a:bodyPr/>
        <a:lstStyle/>
        <a:p>
          <a:endParaRPr lang="en-US" sz="2800"/>
        </a:p>
      </dgm:t>
    </dgm:pt>
    <dgm:pt modelId="{FB2534B6-1BFC-4351-A2B6-CE0239020F36}" type="sibTrans" cxnId="{B43E7935-DC86-49B2-8D6C-AECF2753CF92}">
      <dgm:prSet/>
      <dgm:spPr/>
      <dgm:t>
        <a:bodyPr/>
        <a:lstStyle/>
        <a:p>
          <a:endParaRPr lang="en-US" sz="2800"/>
        </a:p>
      </dgm:t>
    </dgm:pt>
    <dgm:pt modelId="{2E6F684C-F4F7-4986-9EA8-314B75D45951}">
      <dgm:prSet phldrT="[Szöveg]" custT="1"/>
      <dgm:spPr/>
      <dgm:t>
        <a:bodyPr/>
        <a:lstStyle/>
        <a:p>
          <a:pPr>
            <a:spcAft>
              <a:spcPct val="35000"/>
            </a:spcAft>
          </a:pPr>
          <a:r>
            <a:rPr lang="hu-HU" sz="1800" b="1" u="sng" dirty="0" err="1"/>
            <a:t>CHföldtani</a:t>
          </a:r>
          <a:r>
            <a:rPr lang="hu-HU" sz="1800" b="1" u="sng" dirty="0"/>
            <a:t> megoldás</a:t>
          </a:r>
        </a:p>
        <a:p>
          <a:pPr>
            <a:spcAft>
              <a:spcPts val="0"/>
            </a:spcAft>
          </a:pPr>
          <a:r>
            <a:rPr lang="hu-HU" sz="1800" dirty="0"/>
            <a:t>medence (süllyedés/</a:t>
          </a:r>
        </a:p>
        <a:p>
          <a:pPr>
            <a:spcAft>
              <a:spcPct val="35000"/>
            </a:spcAft>
          </a:pPr>
          <a:r>
            <a:rPr lang="hu-HU" sz="1800" dirty="0" err="1"/>
            <a:t>betemetődéstörténeti</a:t>
          </a:r>
          <a:r>
            <a:rPr lang="hu-HU" sz="1800" dirty="0"/>
            <a:t>) modellezés </a:t>
          </a:r>
          <a:r>
            <a:rPr lang="hu-HU" sz="1800" b="1" dirty="0"/>
            <a:t>kimenő paramétere</a:t>
          </a:r>
        </a:p>
        <a:p>
          <a:pPr>
            <a:spcAft>
              <a:spcPct val="35000"/>
            </a:spcAft>
          </a:pPr>
          <a:r>
            <a:rPr lang="hu-HU" sz="1800" dirty="0"/>
            <a:t>&gt; rétegsor: kor, </a:t>
          </a:r>
          <a:r>
            <a:rPr lang="hu-HU" sz="1800" dirty="0" err="1"/>
            <a:t>litológia</a:t>
          </a:r>
          <a:endParaRPr lang="hu-HU" sz="1800" dirty="0"/>
        </a:p>
        <a:p>
          <a:pPr>
            <a:spcAft>
              <a:spcPct val="35000"/>
            </a:spcAft>
          </a:pPr>
          <a:endParaRPr lang="hu-HU" sz="1800" dirty="0"/>
        </a:p>
        <a:p>
          <a:pPr>
            <a:spcAft>
              <a:spcPct val="35000"/>
            </a:spcAft>
          </a:pPr>
          <a:endParaRPr lang="hu-HU" sz="1800" dirty="0"/>
        </a:p>
        <a:p>
          <a:pPr>
            <a:spcAft>
              <a:spcPct val="35000"/>
            </a:spcAft>
          </a:pPr>
          <a:endParaRPr lang="hu-HU" sz="1800" dirty="0"/>
        </a:p>
      </dgm:t>
    </dgm:pt>
    <dgm:pt modelId="{DC72B845-34F7-45B8-8D29-DB94B791A35F}" type="parTrans" cxnId="{151EE827-F9EB-4DE7-B8C3-92AAF91581D2}">
      <dgm:prSet/>
      <dgm:spPr/>
      <dgm:t>
        <a:bodyPr/>
        <a:lstStyle/>
        <a:p>
          <a:endParaRPr lang="en-US" sz="2800"/>
        </a:p>
      </dgm:t>
    </dgm:pt>
    <dgm:pt modelId="{824FDF5D-2AC7-4F4D-9320-785C4621C44A}" type="sibTrans" cxnId="{151EE827-F9EB-4DE7-B8C3-92AAF91581D2}">
      <dgm:prSet/>
      <dgm:spPr/>
      <dgm:t>
        <a:bodyPr/>
        <a:lstStyle/>
        <a:p>
          <a:endParaRPr lang="en-US" sz="2800"/>
        </a:p>
      </dgm:t>
    </dgm:pt>
    <dgm:pt modelId="{67720BE8-612C-4FA9-A368-32D43947FD7F}" type="pres">
      <dgm:prSet presAssocID="{31712DA4-09BC-4C00-A288-F34E7920D6EC}" presName="compositeShape" presStyleCnt="0">
        <dgm:presLayoutVars>
          <dgm:chMax val="7"/>
          <dgm:dir/>
          <dgm:resizeHandles val="exact"/>
        </dgm:presLayoutVars>
      </dgm:prSet>
      <dgm:spPr/>
    </dgm:pt>
    <dgm:pt modelId="{A9DA8BA2-FDBF-4018-929C-5AA5034F17E4}" type="pres">
      <dgm:prSet presAssocID="{E58286E0-41A3-47DF-BDF6-0766B33A03DC}" presName="circ1" presStyleLbl="vennNode1" presStyleIdx="0" presStyleCnt="2"/>
      <dgm:spPr/>
    </dgm:pt>
    <dgm:pt modelId="{9626644D-AC20-4388-8B15-119B7F4EFFE5}" type="pres">
      <dgm:prSet presAssocID="{E58286E0-41A3-47DF-BDF6-0766B33A03DC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EDC9D47-E7A0-41F8-8E9C-6F329F52B120}" type="pres">
      <dgm:prSet presAssocID="{2E6F684C-F4F7-4986-9EA8-314B75D45951}" presName="circ2" presStyleLbl="vennNode1" presStyleIdx="1" presStyleCnt="2"/>
      <dgm:spPr/>
    </dgm:pt>
    <dgm:pt modelId="{46D5072E-ED15-435C-B8D1-6FB0F502D08F}" type="pres">
      <dgm:prSet presAssocID="{2E6F684C-F4F7-4986-9EA8-314B75D4595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51EE827-F9EB-4DE7-B8C3-92AAF91581D2}" srcId="{31712DA4-09BC-4C00-A288-F34E7920D6EC}" destId="{2E6F684C-F4F7-4986-9EA8-314B75D45951}" srcOrd="1" destOrd="0" parTransId="{DC72B845-34F7-45B8-8D29-DB94B791A35F}" sibTransId="{824FDF5D-2AC7-4F4D-9320-785C4621C44A}"/>
    <dgm:cxn modelId="{B43E7935-DC86-49B2-8D6C-AECF2753CF92}" srcId="{31712DA4-09BC-4C00-A288-F34E7920D6EC}" destId="{E58286E0-41A3-47DF-BDF6-0766B33A03DC}" srcOrd="0" destOrd="0" parTransId="{3F56B65D-8026-4080-9FAF-F1EB7D435D72}" sibTransId="{FB2534B6-1BFC-4351-A2B6-CE0239020F36}"/>
    <dgm:cxn modelId="{827D8D4A-F797-4363-A2E0-D3730E88BFFE}" type="presOf" srcId="{2E6F684C-F4F7-4986-9EA8-314B75D45951}" destId="{46D5072E-ED15-435C-B8D1-6FB0F502D08F}" srcOrd="1" destOrd="0" presId="urn:microsoft.com/office/officeart/2005/8/layout/venn1"/>
    <dgm:cxn modelId="{61603A4C-A74E-4412-9E47-3B35E721F524}" type="presOf" srcId="{E58286E0-41A3-47DF-BDF6-0766B33A03DC}" destId="{A9DA8BA2-FDBF-4018-929C-5AA5034F17E4}" srcOrd="0" destOrd="0" presId="urn:microsoft.com/office/officeart/2005/8/layout/venn1"/>
    <dgm:cxn modelId="{0CEEB97E-BD4F-4F05-A91A-AB90EB8F3083}" type="presOf" srcId="{31712DA4-09BC-4C00-A288-F34E7920D6EC}" destId="{67720BE8-612C-4FA9-A368-32D43947FD7F}" srcOrd="0" destOrd="0" presId="urn:microsoft.com/office/officeart/2005/8/layout/venn1"/>
    <dgm:cxn modelId="{61875F80-8C4D-4822-9061-EFCF684E4762}" type="presOf" srcId="{E58286E0-41A3-47DF-BDF6-0766B33A03DC}" destId="{9626644D-AC20-4388-8B15-119B7F4EFFE5}" srcOrd="1" destOrd="0" presId="urn:microsoft.com/office/officeart/2005/8/layout/venn1"/>
    <dgm:cxn modelId="{1707D2B5-DD6C-46C8-A00C-AB5054E9191F}" type="presOf" srcId="{2E6F684C-F4F7-4986-9EA8-314B75D45951}" destId="{4EDC9D47-E7A0-41F8-8E9C-6F329F52B120}" srcOrd="0" destOrd="0" presId="urn:microsoft.com/office/officeart/2005/8/layout/venn1"/>
    <dgm:cxn modelId="{197C53D0-FF68-42E3-9C04-D0370D2EEE38}" type="presParOf" srcId="{67720BE8-612C-4FA9-A368-32D43947FD7F}" destId="{A9DA8BA2-FDBF-4018-929C-5AA5034F17E4}" srcOrd="0" destOrd="0" presId="urn:microsoft.com/office/officeart/2005/8/layout/venn1"/>
    <dgm:cxn modelId="{438DCD68-93D7-4A4C-88C8-1ADEFD5551B1}" type="presParOf" srcId="{67720BE8-612C-4FA9-A368-32D43947FD7F}" destId="{9626644D-AC20-4388-8B15-119B7F4EFFE5}" srcOrd="1" destOrd="0" presId="urn:microsoft.com/office/officeart/2005/8/layout/venn1"/>
    <dgm:cxn modelId="{A3E927FB-1667-4CDF-9A69-0566E77C80C6}" type="presParOf" srcId="{67720BE8-612C-4FA9-A368-32D43947FD7F}" destId="{4EDC9D47-E7A0-41F8-8E9C-6F329F52B120}" srcOrd="2" destOrd="0" presId="urn:microsoft.com/office/officeart/2005/8/layout/venn1"/>
    <dgm:cxn modelId="{B8456684-1918-46F1-BEBA-EF75BDF3AB62}" type="presParOf" srcId="{67720BE8-612C-4FA9-A368-32D43947FD7F}" destId="{46D5072E-ED15-435C-B8D1-6FB0F502D08F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DA8BA2-FDBF-4018-929C-5AA5034F17E4}">
      <dsp:nvSpPr>
        <dsp:cNvPr id="0" name=""/>
        <dsp:cNvSpPr/>
      </dsp:nvSpPr>
      <dsp:spPr>
        <a:xfrm>
          <a:off x="1534447" y="11835"/>
          <a:ext cx="4327666" cy="432766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sng" kern="1200" dirty="0"/>
            <a:t>HG probléma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kőzetek </a:t>
          </a:r>
          <a:r>
            <a:rPr lang="hu-HU" sz="1800" kern="1200" dirty="0" err="1"/>
            <a:t>permeabilitásának</a:t>
          </a:r>
          <a:r>
            <a:rPr lang="hu-HU" sz="1800" kern="1200" dirty="0"/>
            <a:t> (k) meghatározása regionális léptékben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&gt; </a:t>
          </a:r>
          <a:r>
            <a:rPr lang="hu-HU" sz="1800" kern="1200" dirty="0" err="1"/>
            <a:t>litológia</a:t>
          </a:r>
          <a:r>
            <a:rPr lang="hu-HU" sz="1800" kern="1200" dirty="0"/>
            <a:t> és léptékfüggő (magminta – fúrás környezete – medence)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&gt; numerikus modellezés legkritikusabb </a:t>
          </a:r>
          <a:r>
            <a:rPr lang="hu-HU" sz="1800" b="1" kern="1200" dirty="0"/>
            <a:t>bemenő paramétere </a:t>
          </a:r>
          <a:endParaRPr lang="en-US" sz="1800" b="1" kern="1200" dirty="0"/>
        </a:p>
      </dsp:txBody>
      <dsp:txXfrm>
        <a:off x="2138760" y="522160"/>
        <a:ext cx="2495231" cy="3307016"/>
      </dsp:txXfrm>
    </dsp:sp>
    <dsp:sp modelId="{4EDC9D47-E7A0-41F8-8E9C-6F329F52B120}">
      <dsp:nvSpPr>
        <dsp:cNvPr id="0" name=""/>
        <dsp:cNvSpPr/>
      </dsp:nvSpPr>
      <dsp:spPr>
        <a:xfrm>
          <a:off x="4653486" y="11835"/>
          <a:ext cx="4327666" cy="4327666"/>
        </a:xfrm>
        <a:prstGeom prst="ellipse">
          <a:avLst/>
        </a:prstGeom>
        <a:solidFill>
          <a:schemeClr val="accent4">
            <a:alpha val="50000"/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u="sng" kern="1200" dirty="0" err="1"/>
            <a:t>CHföldtani</a:t>
          </a:r>
          <a:r>
            <a:rPr lang="hu-HU" sz="1800" b="1" u="sng" kern="1200" dirty="0"/>
            <a:t> megoldás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1800" kern="1200" dirty="0"/>
            <a:t>medence (süllyedés/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 err="1"/>
            <a:t>betemetődéstörténeti</a:t>
          </a:r>
          <a:r>
            <a:rPr lang="hu-HU" sz="1800" kern="1200" dirty="0"/>
            <a:t>) modellezés </a:t>
          </a:r>
          <a:r>
            <a:rPr lang="hu-HU" sz="1800" b="1" kern="1200" dirty="0"/>
            <a:t>kimenő paramétere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&gt; rétegsor: kor, </a:t>
          </a:r>
          <a:r>
            <a:rPr lang="hu-HU" sz="1800" kern="1200" dirty="0" err="1"/>
            <a:t>litológia</a:t>
          </a:r>
          <a:endParaRPr lang="hu-H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 dirty="0"/>
        </a:p>
      </dsp:txBody>
      <dsp:txXfrm>
        <a:off x="5881607" y="522160"/>
        <a:ext cx="2495231" cy="3307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1B609-2751-4F39-9C47-18606D0ACC1B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8F47F-A858-49C2-B51D-3256AEFEB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02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3FD87B-068F-B95A-C795-8ECE74DC0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FD897A19-1029-843D-E43F-1AA2AB221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4EB395C-311B-7A9B-4C4D-5FA35331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E6D18B3-5711-2838-DDB5-ED17DD59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37BD646-3460-A007-596B-2FF3B303B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60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C89950-D0C5-E718-88E5-051F5D74C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32A4DFD-A8B5-0473-628A-605BA5DCC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BB3FB83-C264-8C31-3D1C-BC7377C0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512030F-32D2-3AE8-5933-437F453C2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25BD9A9-251C-BCCD-A1FD-0E7440FB0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20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15C4450-8436-4045-6A1E-5033693807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1680626-A059-0E50-5A67-7920F0013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27E6AEA-23C4-680D-ECA1-C5DE14217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0E789FF-544D-A893-B495-B7C125E4A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BD7ABE5-D34B-04B8-D7AB-57FDB5840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4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2BBAA5D-75D6-8DEE-9537-17ED71CFB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45FE84-4329-4A68-B55E-063663329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8DBF98-9AC8-3CCA-16C0-7CEBB513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357CEB8-CAC9-F429-4C45-F725C8B01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458C50A-CF22-FAD5-3B46-0D5C2EFE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54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41D2BA6-3D87-1FDF-0CAD-C58DCA8E7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9E7D01B-C0A4-B377-A2F1-979DD20BF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9B8829-B00F-CC3E-3C89-C5724DF8D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D90DB26-CD4F-B2A0-1E08-4B55E93F9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B60234B-5904-0177-A6FA-330CBD8C9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64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BCC0A6-D348-5E84-12D9-9C27C0E97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EDA2486-C711-385E-3B88-21FFF629A9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61BB4EE9-4875-40A8-9021-433C3C28B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4214DA0-0E94-385A-7C5D-4E18F127D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0C0A7DD-EC4F-FBD0-7269-8DB9EB707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E2C9AD3-8C8B-835A-432F-98457CB2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9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978AA19-5C89-EAFD-A718-10AD54C57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ADC4D6FC-683C-1A2C-D617-03CD87D187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C6810C6-533A-5D5C-7242-EE20ECA15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E7AE887-41DD-260B-8B80-B00C17944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5B3825B3-71B3-F15B-4890-B2492E642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0DB7C32-FBE5-32B9-C76D-9D23E4A88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03B08E4D-946C-F902-467C-01D8B77D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6E2D32C7-6DF7-8ACF-E99D-5B48538CC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1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76C969-B39E-02BA-4F25-21253FA1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5A6D4859-F8B4-9F7B-6EA6-99A63E433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EC565087-C7D8-76C9-18EB-758E0617A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7D31B37-1BF5-C3E4-2894-40C76894A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19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39F05679-F03F-F38A-7DE9-9A1BB46E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2A70BD2-EC0A-F72B-F30A-FB74458DF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BBC84B2-E1AC-61AF-193F-A135F3E8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6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DC25D9-296B-34F8-C08F-181A3C475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D3DF8B-7402-6027-7B1D-FCECFA9C9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0EE990F-260B-3497-2894-5CA557CE2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6A709D6-8D2D-A113-DE44-A7D3391F4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CFFF048-732C-371F-5B19-82F1700CB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6353101-7EF6-E1DB-BD4F-8D7E5903F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6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B3AF70-7FF0-7FE1-8A23-AEF0FB9CB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D1C48DF1-087D-4CB1-7E19-0479FA2A0A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EC745048-9D9C-68F5-FF72-F52E6B45E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BCFB44D-1E86-7FB4-088C-962BD7975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57FB294-6877-9EA1-B84F-C27C5381C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D32077B-7E10-A97B-8E01-00C709F28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8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DC5E7785-F225-7A87-7C79-DFB8199F7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0AA29151-3959-B18D-1BD0-4AE2F4A4C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9213BC-6F62-2A09-748A-BCA4ADBC1A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9508B5-0D12-4ABB-8BA1-AD7ACFA6A54D}" type="datetimeFigureOut">
              <a:rPr lang="en-US" smtClean="0"/>
              <a:t>4/27/2026</a:t>
            </a:fld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847818A-9D6D-C694-050E-6AF96AA0F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4E651A1-AEC5-6EDD-EBB8-777291450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E0285-5CBA-4A18-9D14-BCCC1A67A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102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13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12" Type="http://schemas.openxmlformats.org/officeDocument/2006/relationships/hyperlink" Target="mailto:czauner.brigitta@ttk.elte.hu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ím 1">
            <a:extLst>
              <a:ext uri="{FF2B5EF4-FFF2-40B4-BE49-F238E27FC236}">
                <a16:creationId xmlns:a16="http://schemas.microsoft.com/office/drawing/2014/main" id="{79BEB716-48DC-D360-A908-C25A50AD85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713" y="809976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hu-HU" sz="4000" dirty="0"/>
              <a:t>1D süllyedéstörténeti modellezés</a:t>
            </a:r>
            <a:endParaRPr lang="en-US" sz="4000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430A11AD-0B84-CBC5-80F3-8FE2C78C1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382" y="3203390"/>
            <a:ext cx="4036333" cy="2387600"/>
          </a:xfrm>
        </p:spPr>
        <p:txBody>
          <a:bodyPr anchor="t">
            <a:normAutofit/>
          </a:bodyPr>
          <a:lstStyle/>
          <a:p>
            <a:pPr algn="l"/>
            <a:r>
              <a:rPr lang="hu-HU" sz="1900" dirty="0"/>
              <a:t>Czauner Brigitta PhD</a:t>
            </a:r>
          </a:p>
          <a:p>
            <a:pPr algn="l"/>
            <a:endParaRPr lang="hu-HU" sz="1900" dirty="0"/>
          </a:p>
          <a:p>
            <a:pPr algn="l"/>
            <a:r>
              <a:rPr lang="hu-HU" sz="1600" dirty="0"/>
              <a:t>ELTE TTK FFI </a:t>
            </a:r>
          </a:p>
          <a:p>
            <a:pPr algn="l">
              <a:spcBef>
                <a:spcPts val="0"/>
              </a:spcBef>
            </a:pPr>
            <a:r>
              <a:rPr lang="hu-HU" sz="1600" dirty="0"/>
              <a:t>Általános és Alkalmazott Földtani Tanszék</a:t>
            </a:r>
          </a:p>
          <a:p>
            <a:pPr algn="l"/>
            <a:r>
              <a:rPr lang="hu-HU" sz="1600" dirty="0"/>
              <a:t>Tóth József és Erzsébet </a:t>
            </a:r>
          </a:p>
          <a:p>
            <a:pPr algn="l">
              <a:spcBef>
                <a:spcPts val="0"/>
              </a:spcBef>
            </a:pPr>
            <a:r>
              <a:rPr lang="hu-HU" sz="1600" dirty="0"/>
              <a:t>Hidrogeológia </a:t>
            </a:r>
            <a:r>
              <a:rPr lang="hu-HU" sz="1600" dirty="0" err="1"/>
              <a:t>Professzúra</a:t>
            </a:r>
            <a:endParaRPr lang="hu-HU" sz="1600" dirty="0"/>
          </a:p>
          <a:p>
            <a:pPr algn="l"/>
            <a:r>
              <a:rPr lang="hu-HU" sz="1600" dirty="0"/>
              <a:t>czauner.brigitta@ttk.elte.hu</a:t>
            </a:r>
            <a:endParaRPr lang="hu-HU" sz="19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108D0182-27C0-C078-A8A5-5405D3C2F8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2492" y="776943"/>
            <a:ext cx="5536001" cy="524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B6128F3-D15A-3CC4-1AA2-B47E2F753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381" y="5745588"/>
            <a:ext cx="1597141" cy="674410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9BE96E8F-A676-6025-06F2-EFF6D429B3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964" y="5735387"/>
            <a:ext cx="1415818" cy="75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49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460EA-9ABF-5BE8-F56D-233E7902D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4794D8-8CA6-0653-5D4D-4651BCA69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28" y="846038"/>
            <a:ext cx="10515600" cy="728546"/>
          </a:xfrm>
        </p:spPr>
        <p:txBody>
          <a:bodyPr>
            <a:normAutofit/>
          </a:bodyPr>
          <a:lstStyle/>
          <a:p>
            <a:pPr algn="ctr"/>
            <a:r>
              <a:rPr lang="hu-HU" sz="2400" dirty="0"/>
              <a:t>Transzdiszciplináris kutatás</a:t>
            </a:r>
            <a:br>
              <a:rPr lang="hu-HU" sz="2400" dirty="0"/>
            </a:br>
            <a:r>
              <a:rPr lang="hu-HU" sz="2000" dirty="0"/>
              <a:t>Hidrogeológia X Szénhidrogénföldtan</a:t>
            </a:r>
            <a:endParaRPr lang="en-US" sz="2400" dirty="0"/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8CE0CD82-9547-0255-A1B7-6C90621F93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52082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yíl: lefelé mutató 4">
            <a:extLst>
              <a:ext uri="{FF2B5EF4-FFF2-40B4-BE49-F238E27FC236}">
                <a16:creationId xmlns:a16="http://schemas.microsoft.com/office/drawing/2014/main" id="{CD88F090-6E1A-3657-9F9A-1FF4CFEEC52A}"/>
              </a:ext>
            </a:extLst>
          </p:cNvPr>
          <p:cNvSpPr/>
          <p:nvPr/>
        </p:nvSpPr>
        <p:spPr>
          <a:xfrm>
            <a:off x="5845629" y="4245429"/>
            <a:ext cx="489857" cy="1719942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51D9E9DD-A970-543E-655B-6778175A37F9}"/>
              </a:ext>
            </a:extLst>
          </p:cNvPr>
          <p:cNvSpPr txBox="1"/>
          <p:nvPr/>
        </p:nvSpPr>
        <p:spPr>
          <a:xfrm>
            <a:off x="1953992" y="6059949"/>
            <a:ext cx="8773885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hu-HU" dirty="0"/>
              <a:t>&gt;&gt; k értékek meghatározása fúrási adatok alapján 1D medence modellekkel (</a:t>
            </a:r>
            <a:r>
              <a:rPr lang="hu-HU" dirty="0" err="1"/>
              <a:t>Petromod</a:t>
            </a:r>
            <a:r>
              <a:rPr lang="hu-HU" dirty="0"/>
              <a:t>) </a:t>
            </a:r>
          </a:p>
          <a:p>
            <a:pPr lvl="0"/>
            <a:r>
              <a:rPr lang="hu-HU" dirty="0"/>
              <a:t>&gt;&gt; összevetés az irodalmi értékekkel</a:t>
            </a:r>
            <a:endParaRPr lang="en-US" dirty="0"/>
          </a:p>
        </p:txBody>
      </p:sp>
      <p:pic>
        <p:nvPicPr>
          <p:cNvPr id="1026" name="Picture 2" descr="Download Schlumberger PetroMod 2025 (April 2026 Update)">
            <a:extLst>
              <a:ext uri="{FF2B5EF4-FFF2-40B4-BE49-F238E27FC236}">
                <a16:creationId xmlns:a16="http://schemas.microsoft.com/office/drawing/2014/main" id="{9C92C54C-C317-25CB-7C15-DB8655001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365" y="5981025"/>
            <a:ext cx="946621" cy="84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Tartalom helye 4" descr="A képen szöveg, képernyőkép, sor, Diagra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6250471E-24A0-51D1-7754-79590E8788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09" y="1930878"/>
            <a:ext cx="2526862" cy="675936"/>
          </a:xfrm>
          <a:prstGeom prst="rect">
            <a:avLst/>
          </a:prstGeom>
        </p:spPr>
      </p:pic>
      <p:pic>
        <p:nvPicPr>
          <p:cNvPr id="11" name="Tartalom helye 4" descr="A képen szöveg, képernyőkép, sor, Párhuzamo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111C4F24-E18B-EA71-9576-801631D66D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03"/>
          <a:stretch>
            <a:fillRect/>
          </a:stretch>
        </p:blipFill>
        <p:spPr>
          <a:xfrm>
            <a:off x="121829" y="2794598"/>
            <a:ext cx="2218598" cy="1740099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38D89376-A448-B1FB-0FD9-93FC5F132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18915" y="1220125"/>
            <a:ext cx="2218598" cy="210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83D5C491-EF8F-4E37-BEE4-565C088EA80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368" t="6789" r="19453" b="10894"/>
          <a:stretch>
            <a:fillRect/>
          </a:stretch>
        </p:blipFill>
        <p:spPr>
          <a:xfrm>
            <a:off x="10139442" y="3449827"/>
            <a:ext cx="1803710" cy="2233620"/>
          </a:xfrm>
          <a:prstGeom prst="rect">
            <a:avLst/>
          </a:prstGeom>
        </p:spPr>
      </p:pic>
      <p:sp>
        <p:nvSpPr>
          <p:cNvPr id="14" name="Szövegdoboz 13">
            <a:extLst>
              <a:ext uri="{FF2B5EF4-FFF2-40B4-BE49-F238E27FC236}">
                <a16:creationId xmlns:a16="http://schemas.microsoft.com/office/drawing/2014/main" id="{48406B53-1C28-7626-903F-4C17DE7A665D}"/>
              </a:ext>
            </a:extLst>
          </p:cNvPr>
          <p:cNvSpPr txBox="1"/>
          <p:nvPr/>
        </p:nvSpPr>
        <p:spPr>
          <a:xfrm>
            <a:off x="85709" y="4534697"/>
            <a:ext cx="13260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000" dirty="0"/>
              <a:t>(Czauner </a:t>
            </a:r>
            <a:r>
              <a:rPr lang="hu-HU" sz="1000" dirty="0" err="1"/>
              <a:t>et</a:t>
            </a:r>
            <a:r>
              <a:rPr lang="hu-HU" sz="1000" dirty="0"/>
              <a:t> </a:t>
            </a:r>
            <a:r>
              <a:rPr lang="hu-HU" sz="1000" dirty="0" err="1"/>
              <a:t>al</a:t>
            </a:r>
            <a:r>
              <a:rPr lang="hu-HU" sz="1000" dirty="0"/>
              <a:t>. 2024)</a:t>
            </a:r>
            <a:endParaRPr lang="en-US" sz="1000" i="1" dirty="0"/>
          </a:p>
        </p:txBody>
      </p:sp>
      <p:sp>
        <p:nvSpPr>
          <p:cNvPr id="16" name="Téglalap 15">
            <a:extLst>
              <a:ext uri="{FF2B5EF4-FFF2-40B4-BE49-F238E27FC236}">
                <a16:creationId xmlns:a16="http://schemas.microsoft.com/office/drawing/2014/main" id="{F68BDB6E-A6C9-D188-0572-CAD50B17AB65}"/>
              </a:ext>
            </a:extLst>
          </p:cNvPr>
          <p:cNvSpPr/>
          <p:nvPr/>
        </p:nvSpPr>
        <p:spPr>
          <a:xfrm>
            <a:off x="397060" y="6059949"/>
            <a:ext cx="144263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01E259A9-7851-A0E7-6235-A5320301ADC5}"/>
              </a:ext>
            </a:extLst>
          </p:cNvPr>
          <p:cNvSpPr txBox="1"/>
          <p:nvPr/>
        </p:nvSpPr>
        <p:spPr>
          <a:xfrm>
            <a:off x="364402" y="6143609"/>
            <a:ext cx="1535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>
                <a:solidFill>
                  <a:schemeClr val="bg1"/>
                </a:solidFill>
              </a:rPr>
              <a:t>FELADAT: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73895BC5-805F-DEFF-527B-F7FCD794454C}"/>
              </a:ext>
            </a:extLst>
          </p:cNvPr>
          <p:cNvSpPr txBox="1"/>
          <p:nvPr/>
        </p:nvSpPr>
        <p:spPr>
          <a:xfrm>
            <a:off x="28886" y="1330"/>
            <a:ext cx="6096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hu-HU" dirty="0">
                <a:hlinkClick r:id="rId12"/>
              </a:rPr>
              <a:t>czauner.brigitta@ttk.elte.hu</a:t>
            </a:r>
            <a:endParaRPr lang="hu-HU" dirty="0"/>
          </a:p>
          <a:p>
            <a:r>
              <a:rPr lang="hu-HU" sz="1400" dirty="0"/>
              <a:t>ELTE TTK FFI Általános és Alkalmazott </a:t>
            </a:r>
          </a:p>
          <a:p>
            <a:r>
              <a:rPr lang="hu-HU" sz="1400" dirty="0"/>
              <a:t>Földtani Tanszék</a:t>
            </a:r>
          </a:p>
        </p:txBody>
      </p:sp>
      <p:pic>
        <p:nvPicPr>
          <p:cNvPr id="19" name="Kép 18">
            <a:extLst>
              <a:ext uri="{FF2B5EF4-FFF2-40B4-BE49-F238E27FC236}">
                <a16:creationId xmlns:a16="http://schemas.microsoft.com/office/drawing/2014/main" id="{7D989239-BA8E-D643-0895-F15AC4D5F06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686" y="88682"/>
            <a:ext cx="1449961" cy="612262"/>
          </a:xfrm>
          <a:prstGeom prst="rect">
            <a:avLst/>
          </a:prstGeom>
        </p:spPr>
      </p:pic>
      <p:pic>
        <p:nvPicPr>
          <p:cNvPr id="20" name="Kép 19">
            <a:extLst>
              <a:ext uri="{FF2B5EF4-FFF2-40B4-BE49-F238E27FC236}">
                <a16:creationId xmlns:a16="http://schemas.microsoft.com/office/drawing/2014/main" id="{280288F0-D21F-18E1-5C47-A031FF69C9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248" y="95309"/>
            <a:ext cx="1146265" cy="612262"/>
          </a:xfrm>
          <a:prstGeom prst="rect">
            <a:avLst/>
          </a:prstGeom>
        </p:spPr>
      </p:pic>
      <p:sp>
        <p:nvSpPr>
          <p:cNvPr id="21" name="Cím 1">
            <a:extLst>
              <a:ext uri="{FF2B5EF4-FFF2-40B4-BE49-F238E27FC236}">
                <a16:creationId xmlns:a16="http://schemas.microsoft.com/office/drawing/2014/main" id="{2351A51E-E422-3678-AE37-114E9B4F688B}"/>
              </a:ext>
            </a:extLst>
          </p:cNvPr>
          <p:cNvSpPr txBox="1">
            <a:spLocks/>
          </p:cNvSpPr>
          <p:nvPr/>
        </p:nvSpPr>
        <p:spPr>
          <a:xfrm>
            <a:off x="0" y="220780"/>
            <a:ext cx="12163114" cy="4976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800" dirty="0"/>
              <a:t>1D süllyedéstörténeti modellezés</a:t>
            </a:r>
            <a:endParaRPr lang="en-US" sz="2800" dirty="0"/>
          </a:p>
        </p:txBody>
      </p: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046998E3-3AAF-4AD1-FBB9-62121BF4593D}"/>
              </a:ext>
            </a:extLst>
          </p:cNvPr>
          <p:cNvCxnSpPr/>
          <p:nvPr/>
        </p:nvCxnSpPr>
        <p:spPr>
          <a:xfrm>
            <a:off x="85709" y="794571"/>
            <a:ext cx="119518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8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127</Words>
  <Application>Microsoft Office PowerPoint</Application>
  <PresentationFormat>Szélesvásznú</PresentationFormat>
  <Paragraphs>26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Office-téma</vt:lpstr>
      <vt:lpstr>1D süllyedéstörténeti modellezés</vt:lpstr>
      <vt:lpstr>Transzdiszciplináris kutatás Hidrogeológia X Szénhidrogénföldtan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Zentainé Czauner Brigitta</dc:creator>
  <cp:lastModifiedBy>Zentainé Czauner Brigitta</cp:lastModifiedBy>
  <cp:revision>7</cp:revision>
  <dcterms:created xsi:type="dcterms:W3CDTF">2026-04-24T09:52:56Z</dcterms:created>
  <dcterms:modified xsi:type="dcterms:W3CDTF">2026-04-27T09:07:27Z</dcterms:modified>
</cp:coreProperties>
</file>