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7" r:id="rId4"/>
    <p:sldId id="278" r:id="rId5"/>
    <p:sldId id="282" r:id="rId6"/>
    <p:sldId id="279" r:id="rId7"/>
    <p:sldId id="280" r:id="rId8"/>
    <p:sldId id="281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63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20E"/>
    <a:srgbClr val="6A5F46"/>
    <a:srgbClr val="EBE8E1"/>
    <a:srgbClr val="000040"/>
    <a:srgbClr val="148FFF"/>
    <a:srgbClr val="84C6F7"/>
    <a:srgbClr val="EAD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inczinger Zsuzsa" userId="54182dde-05ea-4a03-91ce-2d0ce57253be" providerId="ADAL" clId="{1528E0C7-CC1F-4F5C-8539-24E258D0CD6F}"/>
    <pc:docChg chg="modSld">
      <pc:chgData name="Steinczinger Zsuzsa" userId="54182dde-05ea-4a03-91ce-2d0ce57253be" providerId="ADAL" clId="{1528E0C7-CC1F-4F5C-8539-24E258D0CD6F}" dt="2024-04-18T09:22:51.795" v="21" actId="20577"/>
      <pc:docMkLst>
        <pc:docMk/>
      </pc:docMkLst>
      <pc:sldChg chg="modSp mod">
        <pc:chgData name="Steinczinger Zsuzsa" userId="54182dde-05ea-4a03-91ce-2d0ce57253be" providerId="ADAL" clId="{1528E0C7-CC1F-4F5C-8539-24E258D0CD6F}" dt="2024-04-18T09:22:51.795" v="21" actId="20577"/>
        <pc:sldMkLst>
          <pc:docMk/>
          <pc:sldMk cId="2480771155" sldId="256"/>
        </pc:sldMkLst>
        <pc:spChg chg="mod">
          <ac:chgData name="Steinczinger Zsuzsa" userId="54182dde-05ea-4a03-91ce-2d0ce57253be" providerId="ADAL" clId="{1528E0C7-CC1F-4F5C-8539-24E258D0CD6F}" dt="2024-04-18T09:22:51.795" v="21" actId="20577"/>
          <ac:spMkLst>
            <pc:docMk/>
            <pc:sldMk cId="2480771155" sldId="256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0922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50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5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796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723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6230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439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860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982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786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463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814A4-AD50-480C-B6C6-7570E8259BBB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54FA5-4034-4AFF-BFC4-DDB22E67CF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890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0" y="0"/>
            <a:ext cx="1884218" cy="6858000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2032000" y="879336"/>
            <a:ext cx="94787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Müográfia</a:t>
            </a:r>
            <a:r>
              <a:rPr lang="hu-H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és </a:t>
            </a:r>
            <a:r>
              <a:rPr lang="hu-HU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müontomográfia</a:t>
            </a:r>
            <a:endParaRPr lang="hu-H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932" y="335526"/>
            <a:ext cx="2750105" cy="60837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822" y="335526"/>
            <a:ext cx="1118832" cy="717419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971418" y="5812039"/>
            <a:ext cx="4443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https://wigner.hu/s/high-energy-geophysics/</a:t>
            </a:r>
          </a:p>
        </p:txBody>
      </p:sp>
      <p:sp>
        <p:nvSpPr>
          <p:cNvPr id="14" name="Téglalap 13"/>
          <p:cNvSpPr/>
          <p:nvPr/>
        </p:nvSpPr>
        <p:spPr>
          <a:xfrm>
            <a:off x="4971418" y="5534559"/>
            <a:ext cx="5669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cap="all" dirty="0" err="1">
                <a:solidFill>
                  <a:srgbClr val="333333"/>
                </a:solidFill>
                <a:latin typeface="Open Sans"/>
              </a:rPr>
              <a:t>High-Energy</a:t>
            </a:r>
            <a:r>
              <a:rPr lang="hu-HU" b="1" cap="all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hu-HU" b="1" cap="all" dirty="0" err="1">
                <a:solidFill>
                  <a:srgbClr val="333333"/>
                </a:solidFill>
                <a:latin typeface="Open Sans"/>
              </a:rPr>
              <a:t>Geophysics</a:t>
            </a:r>
            <a:r>
              <a:rPr lang="hu-HU" b="1" cap="all" dirty="0">
                <a:solidFill>
                  <a:srgbClr val="333333"/>
                </a:solidFill>
                <a:latin typeface="Open Sans"/>
              </a:rPr>
              <a:t> Research Group</a:t>
            </a:r>
            <a:endParaRPr lang="hu-HU" b="1" i="0" cap="all" dirty="0">
              <a:solidFill>
                <a:srgbClr val="333333"/>
              </a:solidFill>
              <a:effectLst/>
              <a:latin typeface="Open Sans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637" y="2383475"/>
            <a:ext cx="3454400" cy="3012587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4971418" y="6089519"/>
            <a:ext cx="6840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cap="all" dirty="0" err="1">
                <a:solidFill>
                  <a:srgbClr val="333333"/>
                </a:solidFill>
                <a:latin typeface="Open Sans"/>
              </a:rPr>
              <a:t>Innovative</a:t>
            </a:r>
            <a:r>
              <a:rPr lang="hu-HU" b="1" cap="all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hu-HU" b="1" cap="all" dirty="0" err="1">
                <a:solidFill>
                  <a:srgbClr val="333333"/>
                </a:solidFill>
                <a:latin typeface="Open Sans"/>
              </a:rPr>
              <a:t>gaseous</a:t>
            </a:r>
            <a:r>
              <a:rPr lang="hu-HU" b="1" cap="all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hu-HU" b="1" cap="all" dirty="0" err="1">
                <a:solidFill>
                  <a:srgbClr val="333333"/>
                </a:solidFill>
                <a:latin typeface="Open Sans"/>
              </a:rPr>
              <a:t>detector</a:t>
            </a:r>
            <a:r>
              <a:rPr lang="hu-HU" b="1" cap="all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hu-HU" b="1" cap="all" dirty="0" err="1">
                <a:solidFill>
                  <a:srgbClr val="333333"/>
                </a:solidFill>
                <a:latin typeface="Open Sans"/>
              </a:rPr>
              <a:t>development</a:t>
            </a:r>
            <a:r>
              <a:rPr lang="hu-HU" b="1" cap="all" dirty="0">
                <a:solidFill>
                  <a:srgbClr val="333333"/>
                </a:solidFill>
                <a:latin typeface="Open Sans"/>
              </a:rPr>
              <a:t> GROUP</a:t>
            </a:r>
            <a:endParaRPr lang="hu-HU" b="1" i="0" cap="all" dirty="0">
              <a:solidFill>
                <a:srgbClr val="333333"/>
              </a:solidFill>
              <a:effectLst/>
              <a:latin typeface="Open Sans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6465" y="2360757"/>
            <a:ext cx="4046773" cy="3080988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4971418" y="1782347"/>
            <a:ext cx="601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Nagykorúvá vált geofizikai kutatómódszer</a:t>
            </a:r>
            <a:endParaRPr lang="hu-HU" dirty="0"/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82" y="1648777"/>
            <a:ext cx="3972036" cy="305827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930" y="4818311"/>
            <a:ext cx="2260321" cy="198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71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200" b="1" dirty="0">
                <a:latin typeface="+mn-lt"/>
              </a:rPr>
              <a:t>Vetők, üregek kimutatása  </a:t>
            </a:r>
            <a:r>
              <a:rPr lang="hu-HU" sz="2400" b="1" dirty="0">
                <a:latin typeface="+mn-lt"/>
              </a:rPr>
              <a:t>(Hármashatár-hegy)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3293675"/>
            <a:ext cx="12191998" cy="355549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4" y="965769"/>
            <a:ext cx="4308163" cy="2327905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687782" y="1164358"/>
            <a:ext cx="257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Királylaki-táró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1045" y="1033835"/>
            <a:ext cx="3222047" cy="2359699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1755" y="976119"/>
            <a:ext cx="3160568" cy="237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91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200" b="1" dirty="0">
                <a:latin typeface="+mn-lt"/>
              </a:rPr>
              <a:t>Eredmények ellenőrzése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79" y="1067370"/>
            <a:ext cx="7067550" cy="566737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06" y="1700067"/>
            <a:ext cx="4511613" cy="373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6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8673" y="234776"/>
            <a:ext cx="7892845" cy="515425"/>
          </a:xfrm>
        </p:spPr>
        <p:txBody>
          <a:bodyPr>
            <a:noAutofit/>
          </a:bodyPr>
          <a:lstStyle/>
          <a:p>
            <a:r>
              <a:rPr lang="hu-HU" sz="2800" b="1" dirty="0" err="1">
                <a:latin typeface="+mn-lt"/>
              </a:rPr>
              <a:t>Horizon</a:t>
            </a:r>
            <a:r>
              <a:rPr lang="hu-HU" sz="2800" b="1" dirty="0">
                <a:latin typeface="+mn-lt"/>
              </a:rPr>
              <a:t> Europe - AGEMERA (CRM) projekt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72" y="4428689"/>
            <a:ext cx="2894446" cy="234153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636" y="959716"/>
            <a:ext cx="4710546" cy="337930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65" y="3549399"/>
            <a:ext cx="4843462" cy="3226853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465" y="1200549"/>
            <a:ext cx="4103462" cy="244153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948" y="4358231"/>
            <a:ext cx="1883234" cy="2418021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10206182" y="1653309"/>
            <a:ext cx="16071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Bosznia</a:t>
            </a:r>
          </a:p>
          <a:p>
            <a:r>
              <a:rPr lang="hu-HU" b="1" dirty="0" err="1"/>
              <a:t>Jajce-Poljane</a:t>
            </a:r>
            <a:endParaRPr lang="hu-HU" b="1" dirty="0"/>
          </a:p>
          <a:p>
            <a:r>
              <a:rPr lang="hu-HU" dirty="0"/>
              <a:t>Bauxitbánya</a:t>
            </a:r>
          </a:p>
          <a:p>
            <a:endParaRPr lang="hu-HU" dirty="0"/>
          </a:p>
          <a:p>
            <a:r>
              <a:rPr lang="hu-HU" dirty="0"/>
              <a:t>‚Pilot site’</a:t>
            </a:r>
          </a:p>
        </p:txBody>
      </p:sp>
    </p:spTree>
    <p:extLst>
      <p:ext uri="{BB962C8B-B14F-4D97-AF65-F5344CB8AC3E}">
        <p14:creationId xmlns:p14="http://schemas.microsoft.com/office/powerpoint/2010/main" val="3014462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8673" y="234776"/>
            <a:ext cx="7892845" cy="515425"/>
          </a:xfrm>
        </p:spPr>
        <p:txBody>
          <a:bodyPr>
            <a:noAutofit/>
          </a:bodyPr>
          <a:lstStyle/>
          <a:p>
            <a:r>
              <a:rPr lang="hu-HU" sz="2800" b="1" dirty="0" err="1">
                <a:latin typeface="+mn-lt"/>
              </a:rPr>
              <a:t>Horizon</a:t>
            </a:r>
            <a:r>
              <a:rPr lang="hu-HU" sz="2800" b="1" dirty="0">
                <a:latin typeface="+mn-lt"/>
              </a:rPr>
              <a:t> Europe - AGEMERA (CRM) projekt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10714182" y="984980"/>
            <a:ext cx="1607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Jajce-Poljane</a:t>
            </a:r>
            <a:endParaRPr lang="hu-HU" dirty="0"/>
          </a:p>
          <a:p>
            <a:r>
              <a:rPr lang="hu-HU" dirty="0"/>
              <a:t>Bauxitbánya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73" y="1117599"/>
            <a:ext cx="3369171" cy="5588289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606" y="984980"/>
            <a:ext cx="3330122" cy="5600301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960" y="965770"/>
            <a:ext cx="3468821" cy="2902813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391" y="4050556"/>
            <a:ext cx="3276227" cy="253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76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8673" y="234776"/>
            <a:ext cx="7892845" cy="515425"/>
          </a:xfrm>
        </p:spPr>
        <p:txBody>
          <a:bodyPr>
            <a:noAutofit/>
          </a:bodyPr>
          <a:lstStyle/>
          <a:p>
            <a:r>
              <a:rPr lang="hu-HU" sz="2800" b="1" dirty="0" err="1">
                <a:latin typeface="+mn-lt"/>
              </a:rPr>
              <a:t>Horizon</a:t>
            </a:r>
            <a:r>
              <a:rPr lang="hu-HU" sz="2800" b="1" dirty="0">
                <a:latin typeface="+mn-lt"/>
              </a:rPr>
              <a:t> Europe - AGEMERA (CRM) projekt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10815482" y="6237717"/>
            <a:ext cx="1607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Jajce-Poljane</a:t>
            </a:r>
            <a:endParaRPr lang="hu-HU" dirty="0"/>
          </a:p>
          <a:p>
            <a:r>
              <a:rPr lang="hu-HU" dirty="0"/>
              <a:t>Bauxitbánya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8081817" y="4696720"/>
            <a:ext cx="4110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Szimulációk – Kimutathatóság kérdéséhez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65770"/>
            <a:ext cx="12191999" cy="338738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73" y="4019599"/>
            <a:ext cx="3562061" cy="273333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162" y="4064029"/>
            <a:ext cx="3481777" cy="264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17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4"/>
            <a:ext cx="12191999" cy="8233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rmAutofit fontScale="90000"/>
          </a:bodyPr>
          <a:lstStyle/>
          <a:p>
            <a:r>
              <a:rPr lang="hu-HU" b="1" dirty="0" err="1">
                <a:latin typeface="+mn-lt"/>
              </a:rPr>
              <a:t>Horizon</a:t>
            </a:r>
            <a:r>
              <a:rPr lang="hu-HU" b="1" dirty="0">
                <a:latin typeface="+mn-lt"/>
              </a:rPr>
              <a:t>-Europe AGEMERA projekt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6604067" y="1851124"/>
            <a:ext cx="2364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Assarel</a:t>
            </a:r>
            <a:r>
              <a:rPr lang="hu-HU" b="1" dirty="0"/>
              <a:t> Rézbánya Bulgária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32F5418-0135-362B-7C07-320849F1F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67" y="3930869"/>
            <a:ext cx="3128811" cy="2843413"/>
          </a:xfrm>
          <a:prstGeom prst="rect">
            <a:avLst/>
          </a:prstGeom>
        </p:spPr>
      </p:pic>
      <p:sp>
        <p:nvSpPr>
          <p:cNvPr id="6" name="Ellipszis 5"/>
          <p:cNvSpPr/>
          <p:nvPr/>
        </p:nvSpPr>
        <p:spPr>
          <a:xfrm>
            <a:off x="8034545" y="5975927"/>
            <a:ext cx="267854" cy="24938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8034545" y="4489220"/>
            <a:ext cx="2238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‚ABTS </a:t>
            </a:r>
            <a:r>
              <a:rPr lang="hu-HU" dirty="0" err="1"/>
              <a:t>belt</a:t>
            </a:r>
            <a:r>
              <a:rPr lang="hu-HU" dirty="0"/>
              <a:t>’</a:t>
            </a: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693" y="906885"/>
            <a:ext cx="3373822" cy="300746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5" y="975012"/>
            <a:ext cx="6517238" cy="5231156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4858355" y="6036891"/>
            <a:ext cx="16005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600" dirty="0" err="1"/>
              <a:t>Cioacă</a:t>
            </a:r>
            <a:r>
              <a:rPr lang="hu-HU" sz="1600" dirty="0"/>
              <a:t> et </a:t>
            </a:r>
            <a:r>
              <a:rPr lang="hu-HU" sz="1600" dirty="0" err="1"/>
              <a:t>al</a:t>
            </a:r>
            <a:r>
              <a:rPr lang="hu-HU" sz="1600" dirty="0"/>
              <a:t> 2020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0005848" y="4393324"/>
            <a:ext cx="1778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Működő bánya</a:t>
            </a:r>
          </a:p>
          <a:p>
            <a:r>
              <a:rPr lang="hu-HU" dirty="0"/>
              <a:t>4D </a:t>
            </a:r>
            <a:r>
              <a:rPr lang="hu-HU" dirty="0" err="1"/>
              <a:t>tomografikus</a:t>
            </a:r>
            <a:r>
              <a:rPr lang="hu-HU" dirty="0"/>
              <a:t> inverzió  </a:t>
            </a:r>
          </a:p>
        </p:txBody>
      </p:sp>
    </p:spTree>
    <p:extLst>
      <p:ext uri="{BB962C8B-B14F-4D97-AF65-F5344CB8AC3E}">
        <p14:creationId xmlns:p14="http://schemas.microsoft.com/office/powerpoint/2010/main" val="2003306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4"/>
            <a:ext cx="12191999" cy="8233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rmAutofit fontScale="90000"/>
          </a:bodyPr>
          <a:lstStyle/>
          <a:p>
            <a:r>
              <a:rPr lang="hu-HU" b="1" dirty="0" err="1">
                <a:latin typeface="+mn-lt"/>
              </a:rPr>
              <a:t>Horizon</a:t>
            </a:r>
            <a:r>
              <a:rPr lang="hu-HU" b="1" dirty="0">
                <a:latin typeface="+mn-lt"/>
              </a:rPr>
              <a:t> Europe AGEMERA projekt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10541876" y="5192110"/>
            <a:ext cx="14239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Működő bánya</a:t>
            </a:r>
          </a:p>
          <a:p>
            <a:r>
              <a:rPr lang="hu-HU" dirty="0"/>
              <a:t>4D </a:t>
            </a:r>
            <a:r>
              <a:rPr lang="hu-HU" dirty="0" err="1"/>
              <a:t>tomografikus</a:t>
            </a:r>
            <a:r>
              <a:rPr lang="hu-HU" dirty="0"/>
              <a:t> inverzió  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93" y="1259917"/>
            <a:ext cx="10250983" cy="510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03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73572" y="-5"/>
            <a:ext cx="12118427" cy="8233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86132" y="153970"/>
            <a:ext cx="7892845" cy="515425"/>
          </a:xfrm>
        </p:spPr>
        <p:txBody>
          <a:bodyPr>
            <a:normAutofit fontScale="90000"/>
          </a:bodyPr>
          <a:lstStyle/>
          <a:p>
            <a:r>
              <a:rPr lang="hu-HU" b="1" dirty="0" err="1">
                <a:latin typeface="+mn-lt"/>
              </a:rPr>
              <a:t>Horizon</a:t>
            </a:r>
            <a:r>
              <a:rPr lang="hu-HU" b="1" dirty="0">
                <a:latin typeface="+mn-lt"/>
              </a:rPr>
              <a:t> Europe AGEMERA projekt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357352" y="4330262"/>
            <a:ext cx="1778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Működő bánya</a:t>
            </a:r>
          </a:p>
          <a:p>
            <a:r>
              <a:rPr lang="hu-HU" dirty="0"/>
              <a:t>4D </a:t>
            </a:r>
            <a:r>
              <a:rPr lang="hu-HU" dirty="0" err="1"/>
              <a:t>tomografikus</a:t>
            </a:r>
            <a:r>
              <a:rPr lang="hu-HU" dirty="0"/>
              <a:t> inverzió  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8" y="875132"/>
            <a:ext cx="6726622" cy="326543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5C60711-CEC2-BFC0-2F0E-3272C4245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624" y="977343"/>
            <a:ext cx="4343232" cy="311193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055" y="4165250"/>
            <a:ext cx="3479530" cy="2609648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58" y="4294543"/>
            <a:ext cx="3134751" cy="235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08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rmAutofit fontScale="90000"/>
          </a:bodyPr>
          <a:lstStyle/>
          <a:p>
            <a:r>
              <a:rPr lang="hu-HU" b="1" dirty="0" err="1">
                <a:latin typeface="+mn-lt"/>
              </a:rPr>
              <a:t>St</a:t>
            </a:r>
            <a:r>
              <a:rPr lang="hu-HU" b="1" dirty="0">
                <a:latin typeface="+mn-lt"/>
              </a:rPr>
              <a:t>. Christoph bánya - Türingia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9632706-DF7D-FCEC-78B8-397C0928C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5" y="965770"/>
            <a:ext cx="8236072" cy="444937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9071" y="965770"/>
            <a:ext cx="3973928" cy="420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2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8194964" cy="515425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+mn-lt"/>
              </a:rPr>
              <a:t>Geofizikai célú Detektor fejlesztések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5CD5572-A69A-8E79-22B8-B89609819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64" y="1164358"/>
            <a:ext cx="4851007" cy="188388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D4B6FBA-C041-B55E-7E96-D470B1E2F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64" y="3275733"/>
            <a:ext cx="4851007" cy="291799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806" y="1113558"/>
            <a:ext cx="3238500" cy="432435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5432" y="1040856"/>
            <a:ext cx="2570424" cy="562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44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600" b="1" dirty="0" err="1">
                <a:latin typeface="+mn-lt"/>
              </a:rPr>
              <a:t>Müográfia</a:t>
            </a:r>
            <a:r>
              <a:rPr lang="hu-HU" sz="3600" b="1" dirty="0">
                <a:latin typeface="+mn-lt"/>
              </a:rPr>
              <a:t> - </a:t>
            </a:r>
            <a:r>
              <a:rPr lang="hu-HU" sz="3600" b="1" dirty="0" err="1">
                <a:latin typeface="+mn-lt"/>
              </a:rPr>
              <a:t>Müontomográfia</a:t>
            </a:r>
            <a:endParaRPr lang="hu-HU" sz="3600" b="1" dirty="0"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DC60FE41-0EDE-C498-3ABC-E7EC4EE3E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2" y="1077801"/>
            <a:ext cx="4884794" cy="4694926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C2DE21E1-1DEA-B1A4-A900-C615FC3D0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520" y="1077801"/>
            <a:ext cx="6080581" cy="4759581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102842" y="5884758"/>
            <a:ext cx="421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Forrás: Kevéssé fluktuáló </a:t>
            </a:r>
            <a:r>
              <a:rPr lang="hu-HU" b="1" dirty="0" err="1"/>
              <a:t>müontér</a:t>
            </a:r>
            <a:r>
              <a:rPr lang="hu-HU" b="1" dirty="0"/>
              <a:t>, ismert szögeloszlással és energia spektrummal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5955520" y="6023257"/>
            <a:ext cx="501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Nagy áthatolóképesség </a:t>
            </a:r>
            <a:r>
              <a:rPr lang="hu-HU" dirty="0"/>
              <a:t>– </a:t>
            </a:r>
            <a:r>
              <a:rPr lang="hu-HU" b="1" dirty="0"/>
              <a:t>Egyenes </a:t>
            </a:r>
            <a:r>
              <a:rPr lang="hu-HU" b="1" dirty="0" err="1"/>
              <a:t>trajektória</a:t>
            </a:r>
            <a:r>
              <a:rPr lang="hu-HU" b="1" dirty="0"/>
              <a:t> !!</a:t>
            </a:r>
          </a:p>
          <a:p>
            <a:r>
              <a:rPr lang="hu-HU" b="1" dirty="0"/>
              <a:t>Sűrűségtől függő fluxus gyengülés  </a:t>
            </a:r>
          </a:p>
        </p:txBody>
      </p:sp>
    </p:spTree>
    <p:extLst>
      <p:ext uri="{BB962C8B-B14F-4D97-AF65-F5344CB8AC3E}">
        <p14:creationId xmlns:p14="http://schemas.microsoft.com/office/powerpoint/2010/main" val="254267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1" y="0"/>
            <a:ext cx="12191999" cy="823370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5805" y="69376"/>
            <a:ext cx="7892845" cy="515425"/>
          </a:xfrm>
        </p:spPr>
        <p:txBody>
          <a:bodyPr>
            <a:noAutofit/>
          </a:bodyPr>
          <a:lstStyle/>
          <a:p>
            <a:r>
              <a:rPr lang="hu-HU" sz="3200" b="1" dirty="0">
                <a:latin typeface="+mn-lt"/>
              </a:rPr>
              <a:t>Köszönöm a megtisztelő figyelmet!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B0328F1-7863-FC67-EFF9-71A5F8C43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49" y="1278674"/>
            <a:ext cx="10611293" cy="5579243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21EDEC25-CC75-9E70-0B63-0858E26FA351}"/>
              </a:ext>
            </a:extLst>
          </p:cNvPr>
          <p:cNvSpPr txBox="1"/>
          <p:nvPr/>
        </p:nvSpPr>
        <p:spPr>
          <a:xfrm>
            <a:off x="465805" y="523414"/>
            <a:ext cx="8314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/>
              <a:t>https://wigner.hu/nagyenergias-fizikai-osztaly/nagyenergias-geofizika-kutatocsoport</a:t>
            </a:r>
          </a:p>
        </p:txBody>
      </p:sp>
    </p:spTree>
    <p:extLst>
      <p:ext uri="{BB962C8B-B14F-4D97-AF65-F5344CB8AC3E}">
        <p14:creationId xmlns:p14="http://schemas.microsoft.com/office/powerpoint/2010/main" val="14665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600" b="1" dirty="0" err="1">
                <a:latin typeface="+mn-lt"/>
              </a:rPr>
              <a:t>Müográfia</a:t>
            </a:r>
            <a:r>
              <a:rPr lang="hu-HU" sz="3600" b="1" dirty="0">
                <a:latin typeface="+mn-lt"/>
              </a:rPr>
              <a:t> - </a:t>
            </a:r>
            <a:r>
              <a:rPr lang="hu-HU" sz="3600" b="1" dirty="0" err="1">
                <a:latin typeface="+mn-lt"/>
              </a:rPr>
              <a:t>Müontomográfia</a:t>
            </a:r>
            <a:endParaRPr lang="hu-HU" sz="3600" b="1" dirty="0"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5770"/>
            <a:ext cx="12191998" cy="3421503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64" y="4529673"/>
            <a:ext cx="6096000" cy="202882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4634448"/>
            <a:ext cx="59817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3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600" b="1" dirty="0" err="1">
                <a:latin typeface="+mn-lt"/>
              </a:rPr>
              <a:t>Müográfia</a:t>
            </a:r>
            <a:r>
              <a:rPr lang="hu-HU" sz="3600" b="1" dirty="0">
                <a:latin typeface="+mn-lt"/>
              </a:rPr>
              <a:t> - </a:t>
            </a:r>
            <a:r>
              <a:rPr lang="hu-HU" sz="3600" b="1" dirty="0" err="1">
                <a:latin typeface="+mn-lt"/>
              </a:rPr>
              <a:t>Müontomográfia</a:t>
            </a:r>
            <a:endParaRPr lang="hu-HU" sz="3600" b="1" dirty="0"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CC1C63E-F712-4509-B125-E0EAC35336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4" y="1644073"/>
            <a:ext cx="5714663" cy="4505716"/>
          </a:xfrm>
          <a:prstGeom prst="rect">
            <a:avLst/>
          </a:prstGeom>
        </p:spPr>
      </p:pic>
      <p:pic>
        <p:nvPicPr>
          <p:cNvPr id="9" name="Kép 8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FD97E6D-555C-DFEA-5B67-7DA3433D7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73" y="3333926"/>
            <a:ext cx="4553527" cy="3415145"/>
          </a:xfrm>
          <a:prstGeom prst="rect">
            <a:avLst/>
          </a:prstGeom>
        </p:spPr>
      </p:pic>
      <p:pic>
        <p:nvPicPr>
          <p:cNvPr id="11" name="Kép 10" descr="A képen szöveg, képernyőkép, diagram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037D20A-B1B1-04AD-81D5-F9BAFF0414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64" y="1067250"/>
            <a:ext cx="355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600" b="1" dirty="0" err="1">
                <a:latin typeface="+mn-lt"/>
              </a:rPr>
              <a:t>Müográfia</a:t>
            </a:r>
            <a:r>
              <a:rPr lang="hu-HU" sz="3600" b="1" dirty="0">
                <a:latin typeface="+mn-lt"/>
              </a:rPr>
              <a:t> - </a:t>
            </a:r>
            <a:r>
              <a:rPr lang="hu-HU" sz="3600" b="1" dirty="0" err="1">
                <a:latin typeface="+mn-lt"/>
              </a:rPr>
              <a:t>Müontomográfia</a:t>
            </a:r>
            <a:endParaRPr lang="hu-HU" sz="3600" b="1" dirty="0"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866650F2-321B-5554-E974-60B91B3092F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1556657"/>
            <a:ext cx="6858000" cy="39391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4CD6B69F-EC5E-373F-348C-59421371AE89}"/>
              </a:ext>
            </a:extLst>
          </p:cNvPr>
          <p:cNvSpPr txBox="1"/>
          <p:nvPr/>
        </p:nvSpPr>
        <p:spPr>
          <a:xfrm>
            <a:off x="170240" y="970365"/>
            <a:ext cx="5414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Monitor rendszer </a:t>
            </a:r>
            <a:r>
              <a:rPr lang="hu-HU" b="1" dirty="0" smtClean="0"/>
              <a:t>idősorai a 3 kráterre </a:t>
            </a:r>
            <a:endParaRPr lang="hu-HU" b="1" dirty="0"/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E1C8E052-F1CC-2F7C-5348-4B830600DD0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381627" y="1316780"/>
            <a:ext cx="3998915" cy="1904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1B28DB11-09BA-E443-9B80-52424240E17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381626" y="3526217"/>
            <a:ext cx="3998915" cy="19506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églalap 14">
            <a:extLst>
              <a:ext uri="{FF2B5EF4-FFF2-40B4-BE49-F238E27FC236}">
                <a16:creationId xmlns:a16="http://schemas.microsoft.com/office/drawing/2014/main" id="{B12244EB-27A0-7963-A34D-8F391A50D3CF}"/>
              </a:ext>
            </a:extLst>
          </p:cNvPr>
          <p:cNvSpPr/>
          <p:nvPr/>
        </p:nvSpPr>
        <p:spPr>
          <a:xfrm>
            <a:off x="2461298" y="1556657"/>
            <a:ext cx="1197428" cy="11608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5F9F7BF4-ED5F-6DDE-A20E-E5E61DB2076D}"/>
              </a:ext>
            </a:extLst>
          </p:cNvPr>
          <p:cNvSpPr/>
          <p:nvPr/>
        </p:nvSpPr>
        <p:spPr>
          <a:xfrm>
            <a:off x="5250480" y="1523624"/>
            <a:ext cx="859972" cy="1363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5F9F7BF4-ED5F-6DDE-A20E-E5E61DB2076D}"/>
              </a:ext>
            </a:extLst>
          </p:cNvPr>
          <p:cNvSpPr/>
          <p:nvPr/>
        </p:nvSpPr>
        <p:spPr>
          <a:xfrm>
            <a:off x="3642960" y="1558255"/>
            <a:ext cx="539393" cy="1144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5F9F7BF4-ED5F-6DDE-A20E-E5E61DB2076D}"/>
              </a:ext>
            </a:extLst>
          </p:cNvPr>
          <p:cNvSpPr/>
          <p:nvPr/>
        </p:nvSpPr>
        <p:spPr>
          <a:xfrm>
            <a:off x="375463" y="1546504"/>
            <a:ext cx="494081" cy="1135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buborék 18"/>
          <p:cNvSpPr/>
          <p:nvPr/>
        </p:nvSpPr>
        <p:spPr>
          <a:xfrm>
            <a:off x="1418897" y="4279784"/>
            <a:ext cx="1166648" cy="443556"/>
          </a:xfrm>
          <a:prstGeom prst="wedgeRectCallout">
            <a:avLst>
              <a:gd name="adj1" fmla="val 94940"/>
              <a:gd name="adj2" fmla="val 94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Müográfia</a:t>
            </a:r>
            <a:endParaRPr lang="hu-HU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8198069" y="924921"/>
            <a:ext cx="332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Müográfiai</a:t>
            </a:r>
            <a:r>
              <a:rPr lang="hu-HU" dirty="0" smtClean="0"/>
              <a:t> felvételek</a:t>
            </a:r>
            <a:endParaRPr lang="hu-HU" dirty="0"/>
          </a:p>
        </p:txBody>
      </p:sp>
      <p:sp>
        <p:nvSpPr>
          <p:cNvPr id="21" name="Szövegdoboz 20"/>
          <p:cNvSpPr txBox="1"/>
          <p:nvPr/>
        </p:nvSpPr>
        <p:spPr>
          <a:xfrm>
            <a:off x="7711020" y="5557535"/>
            <a:ext cx="4295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Sűrűségváltozások</a:t>
            </a:r>
          </a:p>
          <a:p>
            <a:r>
              <a:rPr lang="hu-HU" dirty="0" err="1" smtClean="0"/>
              <a:t>Minamidake</a:t>
            </a:r>
            <a:r>
              <a:rPr lang="hu-HU" dirty="0"/>
              <a:t>-</a:t>
            </a:r>
            <a:r>
              <a:rPr lang="hu-HU" dirty="0" smtClean="0"/>
              <a:t>kráter alatt </a:t>
            </a:r>
            <a:endParaRPr lang="hu-HU" dirty="0"/>
          </a:p>
        </p:txBody>
      </p:sp>
      <p:sp>
        <p:nvSpPr>
          <p:cNvPr id="22" name="Szövegdoboz 21"/>
          <p:cNvSpPr txBox="1"/>
          <p:nvPr/>
        </p:nvSpPr>
        <p:spPr>
          <a:xfrm>
            <a:off x="375463" y="5980386"/>
            <a:ext cx="6193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Müográfia</a:t>
            </a:r>
            <a:r>
              <a:rPr lang="hu-HU" dirty="0" smtClean="0"/>
              <a:t> fontos eleme a monitorrendszernek</a:t>
            </a:r>
          </a:p>
          <a:p>
            <a:r>
              <a:rPr lang="hu-HU" dirty="0" smtClean="0"/>
              <a:t>Kráterek aktivitása közötti kapcsolat is vizsgálható</a:t>
            </a:r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305977" y="5611054"/>
            <a:ext cx="24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err="1">
                <a:latin typeface="Times new Roman" pitchFamily="18"/>
              </a:rPr>
              <a:t>Szakuradzsima</a:t>
            </a:r>
            <a:r>
              <a:rPr lang="hu-HU" b="1" dirty="0">
                <a:latin typeface="Times new Roman" pitchFamily="18"/>
              </a:rPr>
              <a:t>-vulkán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48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4465"/>
            <a:ext cx="7892845" cy="515425"/>
          </a:xfrm>
        </p:spPr>
        <p:txBody>
          <a:bodyPr>
            <a:noAutofit/>
          </a:bodyPr>
          <a:lstStyle/>
          <a:p>
            <a:r>
              <a:rPr lang="hu-HU" sz="3600" b="1" dirty="0" err="1">
                <a:latin typeface="+mn-lt"/>
              </a:rPr>
              <a:t>Müográfia</a:t>
            </a:r>
            <a:r>
              <a:rPr lang="hu-HU" sz="3600" b="1" dirty="0">
                <a:latin typeface="+mn-lt"/>
              </a:rPr>
              <a:t> - </a:t>
            </a:r>
            <a:r>
              <a:rPr lang="hu-HU" sz="3600" b="1" dirty="0" err="1">
                <a:latin typeface="+mn-lt"/>
              </a:rPr>
              <a:t>Müontomográfia</a:t>
            </a:r>
            <a:endParaRPr lang="hu-HU" sz="3600" b="1" dirty="0"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443345" y="1265382"/>
            <a:ext cx="467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Új kutatási módszer</a:t>
            </a:r>
            <a:endParaRPr lang="hu-HU" sz="2800" b="1" dirty="0"/>
          </a:p>
        </p:txBody>
      </p:sp>
      <p:sp>
        <p:nvSpPr>
          <p:cNvPr id="5" name="Jobbra nyíl 4"/>
          <p:cNvSpPr/>
          <p:nvPr/>
        </p:nvSpPr>
        <p:spPr>
          <a:xfrm>
            <a:off x="3805382" y="1459345"/>
            <a:ext cx="360218" cy="212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720436" y="2068945"/>
            <a:ext cx="62714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Feladatok</a:t>
            </a:r>
            <a:r>
              <a:rPr lang="hu-HU" dirty="0" smtClean="0"/>
              <a:t>:</a:t>
            </a:r>
          </a:p>
          <a:p>
            <a:endParaRPr lang="hu-HU" dirty="0"/>
          </a:p>
          <a:p>
            <a:r>
              <a:rPr lang="hu-HU" dirty="0" smtClean="0"/>
              <a:t>	</a:t>
            </a:r>
            <a:r>
              <a:rPr lang="hu-HU" b="1" dirty="0" smtClean="0"/>
              <a:t>- Mérések feldolgozása</a:t>
            </a:r>
          </a:p>
          <a:p>
            <a:r>
              <a:rPr lang="hu-HU" b="1" dirty="0"/>
              <a:t>	</a:t>
            </a:r>
            <a:r>
              <a:rPr lang="hu-HU" b="1" dirty="0" smtClean="0"/>
              <a:t>- Mérések értelmezése</a:t>
            </a:r>
          </a:p>
          <a:p>
            <a:r>
              <a:rPr lang="hu-HU" b="1" dirty="0"/>
              <a:t>	</a:t>
            </a:r>
            <a:r>
              <a:rPr lang="hu-HU" b="1" dirty="0" smtClean="0"/>
              <a:t>- Adatfeldolgozás fejlesztése</a:t>
            </a:r>
          </a:p>
          <a:p>
            <a:r>
              <a:rPr lang="hu-HU" b="1" dirty="0"/>
              <a:t>	</a:t>
            </a:r>
            <a:r>
              <a:rPr lang="hu-HU" b="1" dirty="0" smtClean="0"/>
              <a:t>- Inverziós / Tomográfiai algoritmusok fejlesztése</a:t>
            </a:r>
          </a:p>
          <a:p>
            <a:r>
              <a:rPr lang="hu-HU" b="1" dirty="0"/>
              <a:t>	</a:t>
            </a:r>
            <a:r>
              <a:rPr lang="hu-HU" b="1" dirty="0" smtClean="0"/>
              <a:t>- Mérések szimulációja (MC)</a:t>
            </a:r>
          </a:p>
          <a:p>
            <a:r>
              <a:rPr lang="hu-HU" b="1" dirty="0"/>
              <a:t>	</a:t>
            </a:r>
            <a:r>
              <a:rPr lang="hu-HU" b="1" dirty="0" smtClean="0"/>
              <a:t>- Terepi mérések tervezése kivitelezése</a:t>
            </a:r>
          </a:p>
          <a:p>
            <a:r>
              <a:rPr lang="hu-HU" b="1" dirty="0"/>
              <a:t>	</a:t>
            </a:r>
            <a:r>
              <a:rPr lang="hu-HU" b="1" dirty="0" smtClean="0"/>
              <a:t>- Detektor vizsgálatok / bemérés</a:t>
            </a:r>
          </a:p>
          <a:p>
            <a:r>
              <a:rPr lang="hu-HU" b="1" dirty="0"/>
              <a:t>	</a:t>
            </a:r>
            <a:r>
              <a:rPr lang="hu-HU" b="1" dirty="0" smtClean="0"/>
              <a:t>- Kalibrációs problémák</a:t>
            </a:r>
          </a:p>
          <a:p>
            <a:r>
              <a:rPr lang="hu-HU" b="1" dirty="0"/>
              <a:t>	</a:t>
            </a:r>
            <a:r>
              <a:rPr lang="hu-HU" b="1" dirty="0" smtClean="0"/>
              <a:t>- Idősor analízis </a:t>
            </a:r>
            <a:endParaRPr lang="hu-HU" b="1" dirty="0"/>
          </a:p>
        </p:txBody>
      </p:sp>
      <p:sp>
        <p:nvSpPr>
          <p:cNvPr id="10" name="Szövegdoboz 9"/>
          <p:cNvSpPr txBox="1"/>
          <p:nvPr/>
        </p:nvSpPr>
        <p:spPr>
          <a:xfrm>
            <a:off x="7499926" y="2068945"/>
            <a:ext cx="41748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Kutatási területek:</a:t>
            </a:r>
          </a:p>
          <a:p>
            <a:r>
              <a:rPr lang="hu-HU" sz="2000" dirty="0"/>
              <a:t>	</a:t>
            </a:r>
            <a:endParaRPr lang="hu-HU" sz="2000" dirty="0" smtClean="0"/>
          </a:p>
          <a:p>
            <a:r>
              <a:rPr lang="hu-HU" sz="2000" dirty="0"/>
              <a:t>	</a:t>
            </a:r>
            <a:r>
              <a:rPr lang="hu-HU" sz="2000" b="1" dirty="0" smtClean="0"/>
              <a:t>- Bányászat</a:t>
            </a:r>
          </a:p>
          <a:p>
            <a:r>
              <a:rPr lang="hu-HU" sz="2000" b="1" dirty="0"/>
              <a:t>	</a:t>
            </a:r>
            <a:r>
              <a:rPr lang="hu-HU" sz="2000" b="1" dirty="0" smtClean="0"/>
              <a:t>- Barlangászat</a:t>
            </a:r>
          </a:p>
          <a:p>
            <a:r>
              <a:rPr lang="hu-HU" sz="2000" b="1" dirty="0"/>
              <a:t>	</a:t>
            </a:r>
            <a:r>
              <a:rPr lang="hu-HU" sz="2000" b="1" dirty="0" smtClean="0"/>
              <a:t>- Geológia</a:t>
            </a:r>
          </a:p>
          <a:p>
            <a:r>
              <a:rPr lang="hu-HU" sz="2000" b="1" dirty="0"/>
              <a:t>	</a:t>
            </a:r>
            <a:r>
              <a:rPr lang="hu-HU" sz="2000" b="1" dirty="0" smtClean="0"/>
              <a:t>- Épített környezet vizsgálata</a:t>
            </a:r>
          </a:p>
          <a:p>
            <a:r>
              <a:rPr lang="hu-HU" sz="2000" b="1" dirty="0"/>
              <a:t>	</a:t>
            </a:r>
            <a:r>
              <a:rPr lang="hu-HU" sz="2000" b="1" dirty="0" smtClean="0"/>
              <a:t>- Régészet</a:t>
            </a:r>
          </a:p>
          <a:p>
            <a:r>
              <a:rPr lang="hu-HU" sz="2000" b="1" dirty="0"/>
              <a:t>	</a:t>
            </a:r>
            <a:r>
              <a:rPr lang="hu-HU" sz="2000" b="1" dirty="0" smtClean="0"/>
              <a:t>- </a:t>
            </a:r>
            <a:r>
              <a:rPr lang="hu-HU" sz="2000" b="1" dirty="0" err="1" smtClean="0"/>
              <a:t>Vulkanológia</a:t>
            </a:r>
            <a:endParaRPr lang="hu-HU" sz="2000" b="1" dirty="0" smtClean="0"/>
          </a:p>
          <a:p>
            <a:r>
              <a:rPr lang="hu-HU" sz="2000" b="1" dirty="0"/>
              <a:t>	</a:t>
            </a:r>
            <a:r>
              <a:rPr lang="hu-HU" sz="2000" b="1" dirty="0" smtClean="0"/>
              <a:t>- </a:t>
            </a:r>
            <a:r>
              <a:rPr lang="hu-HU" sz="2000" b="1" dirty="0" err="1" smtClean="0"/>
              <a:t>Geotechnika</a:t>
            </a:r>
            <a:endParaRPr lang="hu-HU" sz="2000" b="1" dirty="0" smtClean="0"/>
          </a:p>
          <a:p>
            <a:r>
              <a:rPr lang="hu-HU" sz="2000" b="1" dirty="0"/>
              <a:t>	</a:t>
            </a:r>
            <a:r>
              <a:rPr lang="hu-HU" sz="2000" b="1" dirty="0" smtClean="0"/>
              <a:t>- Meteorológia</a:t>
            </a:r>
            <a:endParaRPr lang="hu-HU" sz="2000" b="1" dirty="0"/>
          </a:p>
        </p:txBody>
      </p:sp>
    </p:spTree>
    <p:extLst>
      <p:ext uri="{BB962C8B-B14F-4D97-AF65-F5344CB8AC3E}">
        <p14:creationId xmlns:p14="http://schemas.microsoft.com/office/powerpoint/2010/main" val="37466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4256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27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 flipV="1">
            <a:off x="0" y="-3"/>
            <a:ext cx="12191999" cy="965773"/>
          </a:xfrm>
          <a:prstGeom prst="rect">
            <a:avLst/>
          </a:prstGeom>
          <a:solidFill>
            <a:srgbClr val="EB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5803" y="214145"/>
            <a:ext cx="7892845" cy="515425"/>
          </a:xfrm>
        </p:spPr>
        <p:txBody>
          <a:bodyPr>
            <a:noAutofit/>
          </a:bodyPr>
          <a:lstStyle/>
          <a:p>
            <a:r>
              <a:rPr lang="hu-HU" sz="3600" b="1" dirty="0">
                <a:latin typeface="+mn-lt"/>
              </a:rPr>
              <a:t>Terepi </a:t>
            </a:r>
            <a:r>
              <a:rPr lang="hu-HU" sz="3600" b="1" dirty="0" err="1">
                <a:latin typeface="+mn-lt"/>
              </a:rPr>
              <a:t>müográfok</a:t>
            </a:r>
            <a:endParaRPr lang="hu-HU" sz="3600" b="1" dirty="0"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9" y="314405"/>
            <a:ext cx="2300747" cy="50896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055" y="1218513"/>
            <a:ext cx="2858801" cy="2806265"/>
          </a:xfrm>
          <a:prstGeom prst="rect">
            <a:avLst/>
          </a:prstGeom>
        </p:spPr>
      </p:pic>
      <p:pic>
        <p:nvPicPr>
          <p:cNvPr id="8" name="Kép 7" descr="A képen üdítőital, műanyag, fedett pályás, talaj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3B26487-B5C6-8DF7-37D6-04D9778D6C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8" r="20851"/>
          <a:stretch/>
        </p:blipFill>
        <p:spPr>
          <a:xfrm rot="5400000">
            <a:off x="9419062" y="4054106"/>
            <a:ext cx="2550125" cy="3057667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8818987" y="3966921"/>
            <a:ext cx="337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Bauxitbánya </a:t>
            </a:r>
            <a:r>
              <a:rPr lang="hu-HU" dirty="0" err="1"/>
              <a:t>Jajce</a:t>
            </a:r>
            <a:r>
              <a:rPr lang="hu-HU" dirty="0"/>
              <a:t>.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8731045" y="920906"/>
            <a:ext cx="257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Rézbánya - Bulgária</a:t>
            </a:r>
          </a:p>
        </p:txBody>
      </p:sp>
      <p:pic>
        <p:nvPicPr>
          <p:cNvPr id="10" name="Kép helye 5">
            <a:extLst>
              <a:ext uri="{FF2B5EF4-FFF2-40B4-BE49-F238E27FC236}">
                <a16:creationId xmlns:a16="http://schemas.microsoft.com/office/drawing/2014/main" id="{B50027FB-64B4-3CC3-998C-FDE609A813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66" b="966"/>
          <a:stretch/>
        </p:blipFill>
        <p:spPr>
          <a:xfrm>
            <a:off x="0" y="979800"/>
            <a:ext cx="3955162" cy="2973090"/>
          </a:xfrm>
          <a:prstGeom prst="rect">
            <a:avLst/>
          </a:prstGeom>
        </p:spPr>
      </p:pic>
      <p:pic>
        <p:nvPicPr>
          <p:cNvPr id="11" name="Kép 10" descr="A képen természet, barlang, talaj látható&#10;&#10;Automatikusan generált leírás">
            <a:extLst>
              <a:ext uri="{FF2B5EF4-FFF2-40B4-BE49-F238E27FC236}">
                <a16:creationId xmlns:a16="http://schemas.microsoft.com/office/drawing/2014/main" id="{13609B3A-C3F9-BB50-6823-0AF1DE653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13" r="16636"/>
          <a:stretch/>
        </p:blipFill>
        <p:spPr>
          <a:xfrm rot="5400000">
            <a:off x="5080651" y="1642432"/>
            <a:ext cx="3554501" cy="2704305"/>
          </a:xfrm>
          <a:prstGeom prst="rect">
            <a:avLst/>
          </a:prstGeom>
        </p:spPr>
      </p:pic>
      <p:pic>
        <p:nvPicPr>
          <p:cNvPr id="12" name="Kép 11" descr="A képen barlang, természet, zátony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70FC86E-DB92-4865-D24A-425CC5228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5749" y="5023399"/>
            <a:ext cx="3601306" cy="1827649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184" y="3851563"/>
            <a:ext cx="3720214" cy="287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29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201</Words>
  <Application>Microsoft Office PowerPoint</Application>
  <PresentationFormat>Szélesvásznú</PresentationFormat>
  <Paragraphs>78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Times new Roman</vt:lpstr>
      <vt:lpstr>Office-téma</vt:lpstr>
      <vt:lpstr>PowerPoint-bemutató</vt:lpstr>
      <vt:lpstr>Müográfia - Müontomográfia</vt:lpstr>
      <vt:lpstr>Müográfia - Müontomográfia</vt:lpstr>
      <vt:lpstr>Müográfia - Müontomográfia</vt:lpstr>
      <vt:lpstr>Müográfia - Müontomográfia</vt:lpstr>
      <vt:lpstr>Müográfia - Müontomográfia</vt:lpstr>
      <vt:lpstr>PowerPoint-bemutató</vt:lpstr>
      <vt:lpstr>PowerPoint-bemutató</vt:lpstr>
      <vt:lpstr>Terepi müográfok</vt:lpstr>
      <vt:lpstr>Vetők, üregek kimutatása  (Hármashatár-hegy)</vt:lpstr>
      <vt:lpstr>Eredmények ellenőrzése</vt:lpstr>
      <vt:lpstr>Horizon Europe - AGEMERA (CRM) projekt </vt:lpstr>
      <vt:lpstr>Horizon Europe - AGEMERA (CRM) projekt </vt:lpstr>
      <vt:lpstr>Horizon Europe - AGEMERA (CRM) projekt </vt:lpstr>
      <vt:lpstr>Horizon-Europe AGEMERA projekt</vt:lpstr>
      <vt:lpstr>Horizon Europe AGEMERA projekt</vt:lpstr>
      <vt:lpstr>Horizon Europe AGEMERA projekt</vt:lpstr>
      <vt:lpstr>St. Christoph bánya - Türingia </vt:lpstr>
      <vt:lpstr>Geofizikai célú Detektor fejlesztések</vt:lpstr>
      <vt:lpstr>Köszönöm a megtisztelő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Dovicsin-Péntek Csilla</dc:creator>
  <cp:lastModifiedBy>Balázs László</cp:lastModifiedBy>
  <cp:revision>93</cp:revision>
  <dcterms:created xsi:type="dcterms:W3CDTF">2023-10-11T07:30:23Z</dcterms:created>
  <dcterms:modified xsi:type="dcterms:W3CDTF">2026-04-27T10:56:12Z</dcterms:modified>
</cp:coreProperties>
</file>