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804" r:id="rId2"/>
  </p:sldMasterIdLst>
  <p:sldIdLst>
    <p:sldId id="256" r:id="rId3"/>
    <p:sldId id="257" r:id="rId4"/>
    <p:sldId id="291" r:id="rId5"/>
    <p:sldId id="292" r:id="rId6"/>
    <p:sldId id="295" r:id="rId7"/>
    <p:sldId id="259" r:id="rId8"/>
    <p:sldId id="298" r:id="rId9"/>
    <p:sldId id="299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4" d="100"/>
          <a:sy n="84" d="100"/>
        </p:scale>
        <p:origin x="581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hu-HU" smtClean="0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37CC2-3C15-4B77-9A7B-8FB2B450C957}" type="datetimeFigureOut">
              <a:rPr lang="hu-HU" smtClean="0"/>
              <a:t>2026.04.27.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BB3F1-ABBD-479B-8382-04ED60BE7C1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808045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37CC2-3C15-4B77-9A7B-8FB2B450C957}" type="datetimeFigureOut">
              <a:rPr lang="hu-HU" smtClean="0"/>
              <a:t>2026.04.27.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BB3F1-ABBD-479B-8382-04ED60BE7C1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182744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37CC2-3C15-4B77-9A7B-8FB2B450C957}" type="datetimeFigureOut">
              <a:rPr lang="hu-HU" smtClean="0"/>
              <a:t>2026.04.27.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BB3F1-ABBD-479B-8382-04ED60BE7C1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51412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smtClean="0"/>
              <a:t>Kattintson ide az alcím mintájának szerkesztéséhez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37CC2-3C15-4B77-9A7B-8FB2B450C957}" type="datetimeFigureOut">
              <a:rPr lang="hu-HU" smtClean="0"/>
              <a:t>2026.04.27.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BB3F1-ABBD-479B-8382-04ED60BE7C1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144141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37CC2-3C15-4B77-9A7B-8FB2B450C957}" type="datetimeFigureOut">
              <a:rPr lang="hu-HU" smtClean="0"/>
              <a:t>2026.04.27.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BB3F1-ABBD-479B-8382-04ED60BE7C1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265506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37CC2-3C15-4B77-9A7B-8FB2B450C957}" type="datetimeFigureOut">
              <a:rPr lang="hu-HU" smtClean="0"/>
              <a:t>2026.04.27.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BB3F1-ABBD-479B-8382-04ED60BE7C1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550827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37CC2-3C15-4B77-9A7B-8FB2B450C957}" type="datetimeFigureOut">
              <a:rPr lang="hu-HU" smtClean="0"/>
              <a:t>2026.04.27.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BB3F1-ABBD-479B-8382-04ED60BE7C1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65692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37CC2-3C15-4B77-9A7B-8FB2B450C957}" type="datetimeFigureOut">
              <a:rPr lang="hu-HU" smtClean="0"/>
              <a:t>2026.04.27.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BB3F1-ABBD-479B-8382-04ED60BE7C1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992574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37CC2-3C15-4B77-9A7B-8FB2B450C957}" type="datetimeFigureOut">
              <a:rPr lang="hu-HU" smtClean="0"/>
              <a:t>2026.04.27.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BB3F1-ABBD-479B-8382-04ED60BE7C1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180801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37CC2-3C15-4B77-9A7B-8FB2B450C957}" type="datetimeFigureOut">
              <a:rPr lang="hu-HU" smtClean="0"/>
              <a:t>2026.04.27.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BB3F1-ABBD-479B-8382-04ED60BE7C1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946867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37CC2-3C15-4B77-9A7B-8FB2B450C957}" type="datetimeFigureOut">
              <a:rPr lang="hu-HU" smtClean="0"/>
              <a:t>2026.04.27.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BB3F1-ABBD-479B-8382-04ED60BE7C1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5622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37CC2-3C15-4B77-9A7B-8FB2B450C957}" type="datetimeFigureOut">
              <a:rPr lang="hu-HU" smtClean="0"/>
              <a:t>2026.04.27.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BB3F1-ABBD-479B-8382-04ED60BE7C1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3405090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37CC2-3C15-4B77-9A7B-8FB2B450C957}" type="datetimeFigureOut">
              <a:rPr lang="hu-HU" smtClean="0"/>
              <a:t>2026.04.27.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BB3F1-ABBD-479B-8382-04ED60BE7C1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5704589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37CC2-3C15-4B77-9A7B-8FB2B450C957}" type="datetimeFigureOut">
              <a:rPr lang="hu-HU" smtClean="0"/>
              <a:t>2026.04.27.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BB3F1-ABBD-479B-8382-04ED60BE7C1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068454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37CC2-3C15-4B77-9A7B-8FB2B450C957}" type="datetimeFigureOut">
              <a:rPr lang="hu-HU" smtClean="0"/>
              <a:t>2026.04.27.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BB3F1-ABBD-479B-8382-04ED60BE7C1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435180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37CC2-3C15-4B77-9A7B-8FB2B450C957}" type="datetimeFigureOut">
              <a:rPr lang="hu-HU" smtClean="0"/>
              <a:t>2026.04.27.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BB3F1-ABBD-479B-8382-04ED60BE7C1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741702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37CC2-3C15-4B77-9A7B-8FB2B450C957}" type="datetimeFigureOut">
              <a:rPr lang="hu-HU" smtClean="0"/>
              <a:t>2026.04.27.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BB3F1-ABBD-479B-8382-04ED60BE7C1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75097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37CC2-3C15-4B77-9A7B-8FB2B450C957}" type="datetimeFigureOut">
              <a:rPr lang="hu-HU" smtClean="0"/>
              <a:t>2026.04.27.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BB3F1-ABBD-479B-8382-04ED60BE7C19}" type="slidenum">
              <a:rPr lang="hu-HU" smtClean="0"/>
              <a:t>‹#›</a:t>
            </a:fld>
            <a:endParaRPr lang="hu-H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68930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37CC2-3C15-4B77-9A7B-8FB2B450C957}" type="datetimeFigureOut">
              <a:rPr lang="hu-HU" smtClean="0"/>
              <a:t>2026.04.27.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BB3F1-ABBD-479B-8382-04ED60BE7C19}" type="slidenum">
              <a:rPr lang="hu-HU" smtClean="0"/>
              <a:t>‹#›</a:t>
            </a:fld>
            <a:endParaRPr lang="hu-HU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61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37CC2-3C15-4B77-9A7B-8FB2B450C957}" type="datetimeFigureOut">
              <a:rPr lang="hu-HU" smtClean="0"/>
              <a:t>2026.04.27.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BB3F1-ABBD-479B-8382-04ED60BE7C1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631489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37CC2-3C15-4B77-9A7B-8FB2B450C957}" type="datetimeFigureOut">
              <a:rPr lang="hu-HU" smtClean="0"/>
              <a:t>2026.04.27.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BB3F1-ABBD-479B-8382-04ED60BE7C1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350897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37CC2-3C15-4B77-9A7B-8FB2B450C957}" type="datetimeFigureOut">
              <a:rPr lang="hu-HU" smtClean="0"/>
              <a:t>2026.04.27.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BB3F1-ABBD-479B-8382-04ED60BE7C1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497889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52737CC2-3C15-4B77-9A7B-8FB2B450C957}" type="datetimeFigureOut">
              <a:rPr lang="hu-HU" smtClean="0"/>
              <a:t>2026.04.27.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FBB3F1-ABBD-479B-8382-04ED60BE7C1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52698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737CC2-3C15-4B77-9A7B-8FB2B450C957}" type="datetimeFigureOut">
              <a:rPr lang="hu-HU" smtClean="0"/>
              <a:t>2026.04.27.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FBB3F1-ABBD-479B-8382-04ED60BE7C1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07115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microsoft.com/office/2007/relationships/hdphoto" Target="../media/hdphoto2.wdp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8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3.tiff"/><Relationship Id="rId11" Type="http://schemas.microsoft.com/office/2007/relationships/hdphoto" Target="../media/hdphoto1.wdp"/><Relationship Id="rId5" Type="http://schemas.openxmlformats.org/officeDocument/2006/relationships/image" Target="../media/image12.jpeg"/><Relationship Id="rId15" Type="http://schemas.openxmlformats.org/officeDocument/2006/relationships/image" Target="../media/image20.jpeg"/><Relationship Id="rId10" Type="http://schemas.openxmlformats.org/officeDocument/2006/relationships/image" Target="../media/image17.png"/><Relationship Id="rId4" Type="http://schemas.openxmlformats.org/officeDocument/2006/relationships/image" Target="../media/image11.jpeg"/><Relationship Id="rId9" Type="http://schemas.openxmlformats.org/officeDocument/2006/relationships/image" Target="../media/image16.png"/><Relationship Id="rId1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338328" y="2227363"/>
            <a:ext cx="11521440" cy="1060704"/>
          </a:xfrm>
        </p:spPr>
        <p:txBody>
          <a:bodyPr>
            <a:noAutofit/>
          </a:bodyPr>
          <a:lstStyle/>
          <a:p>
            <a:r>
              <a:rPr lang="hu-HU" sz="3200" b="1" cap="small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Archeometria</a:t>
            </a:r>
            <a:r>
              <a:rPr lang="hu-HU" sz="32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hu-HU" sz="32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/>
            </a:r>
            <a:br>
              <a:rPr lang="hu-HU" sz="32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</a:br>
            <a:r>
              <a:rPr lang="hu-HU" sz="32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– kísérleti </a:t>
            </a:r>
            <a:r>
              <a:rPr lang="hu-HU" sz="32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nielló (fém-szulfid) készítése és </a:t>
            </a:r>
            <a:r>
              <a:rPr lang="hu-HU" sz="32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elemzése –</a:t>
            </a:r>
            <a:endParaRPr lang="hu-HU" sz="3200" b="1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338328" y="4069080"/>
            <a:ext cx="11521440" cy="1655064"/>
          </a:xfrm>
        </p:spPr>
        <p:txBody>
          <a:bodyPr>
            <a:normAutofit/>
          </a:bodyPr>
          <a:lstStyle/>
          <a:p>
            <a:r>
              <a:rPr lang="hu-HU" b="1" dirty="0" smtClean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</a:rPr>
              <a:t>Mozgai Viktória, PhD</a:t>
            </a:r>
          </a:p>
          <a:p>
            <a:r>
              <a:rPr lang="hu-HU" sz="1800" b="1" i="1" dirty="0" smtClean="0">
                <a:latin typeface="Arial Narrow" panose="020B0606020202030204" pitchFamily="34" charset="0"/>
              </a:rPr>
              <a:t>HUN-REN </a:t>
            </a:r>
            <a:r>
              <a:rPr lang="hu-HU" sz="1800" b="1" i="1" dirty="0" err="1" smtClean="0">
                <a:latin typeface="Arial Narrow" panose="020B0606020202030204" pitchFamily="34" charset="0"/>
              </a:rPr>
              <a:t>CsFK</a:t>
            </a:r>
            <a:r>
              <a:rPr lang="hu-HU" sz="1800" b="1" i="1" dirty="0">
                <a:latin typeface="Arial Narrow" panose="020B0606020202030204" pitchFamily="34" charset="0"/>
              </a:rPr>
              <a:t> </a:t>
            </a:r>
            <a:r>
              <a:rPr lang="hu-HU" sz="1800" b="1" i="1" dirty="0" smtClean="0">
                <a:latin typeface="Arial Narrow" panose="020B0606020202030204" pitchFamily="34" charset="0"/>
              </a:rPr>
              <a:t>Földtani és Geokémiai Intézet, Alkalmazott </a:t>
            </a:r>
            <a:r>
              <a:rPr lang="hu-HU" sz="1800" b="1" i="1" dirty="0">
                <a:latin typeface="Arial Narrow" panose="020B0606020202030204" pitchFamily="34" charset="0"/>
              </a:rPr>
              <a:t>Geokémia </a:t>
            </a:r>
            <a:r>
              <a:rPr lang="hu-HU" sz="1800" b="1" i="1" dirty="0" smtClean="0">
                <a:latin typeface="Arial Narrow" panose="020B0606020202030204" pitchFamily="34" charset="0"/>
              </a:rPr>
              <a:t>Kompetenciaközpont</a:t>
            </a:r>
          </a:p>
          <a:p>
            <a:r>
              <a:rPr lang="hu-HU" sz="1800" b="1" i="1" dirty="0" smtClean="0">
                <a:latin typeface="Arial Narrow" panose="020B0606020202030204" pitchFamily="34" charset="0"/>
              </a:rPr>
              <a:t>Archeometriai </a:t>
            </a:r>
            <a:r>
              <a:rPr lang="hu-HU" sz="1800" b="1" i="1" dirty="0">
                <a:latin typeface="Arial Narrow" panose="020B0606020202030204" pitchFamily="34" charset="0"/>
              </a:rPr>
              <a:t>és </a:t>
            </a:r>
            <a:r>
              <a:rPr lang="hu-HU" sz="1800" b="1" i="1" dirty="0" err="1">
                <a:latin typeface="Arial Narrow" panose="020B0606020202030204" pitchFamily="34" charset="0"/>
              </a:rPr>
              <a:t>Bioarcheológiai</a:t>
            </a:r>
            <a:r>
              <a:rPr lang="hu-HU" sz="1800" b="1" i="1" dirty="0">
                <a:latin typeface="Arial Narrow" panose="020B0606020202030204" pitchFamily="34" charset="0"/>
              </a:rPr>
              <a:t> </a:t>
            </a:r>
            <a:r>
              <a:rPr lang="hu-HU" sz="1800" b="1" i="1" dirty="0" smtClean="0">
                <a:latin typeface="Arial Narrow" panose="020B0606020202030204" pitchFamily="34" charset="0"/>
              </a:rPr>
              <a:t>Kutatócsoport</a:t>
            </a:r>
          </a:p>
          <a:p>
            <a:r>
              <a:rPr lang="hu-HU" sz="1800" dirty="0" smtClean="0">
                <a:latin typeface="Arial Narrow" panose="020B0606020202030204" pitchFamily="34" charset="0"/>
              </a:rPr>
              <a:t>mozgai.viktoria@csfk.org</a:t>
            </a:r>
            <a:endParaRPr lang="hu-HU" sz="1800" dirty="0">
              <a:latin typeface="Arial Narrow" panose="020B0606020202030204" pitchFamily="34" charset="0"/>
            </a:endParaRPr>
          </a:p>
        </p:txBody>
      </p:sp>
      <p:sp>
        <p:nvSpPr>
          <p:cNvPr id="4" name="Szövegdoboz 3"/>
          <p:cNvSpPr txBox="1"/>
          <p:nvPr/>
        </p:nvSpPr>
        <p:spPr>
          <a:xfrm>
            <a:off x="0" y="6225466"/>
            <a:ext cx="11859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u-HU" b="1" dirty="0" smtClean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</a:rPr>
              <a:t>ELTE TTK Geológus-Geofizikus </a:t>
            </a:r>
            <a:r>
              <a:rPr lang="hu-HU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</a:rPr>
              <a:t>Tehetségnap </a:t>
            </a:r>
            <a:r>
              <a:rPr lang="hu-HU" b="1" dirty="0" smtClean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</a:rPr>
              <a:t>– Budapest, 2026. április 27.</a:t>
            </a:r>
            <a:endParaRPr lang="hu-HU" b="1" dirty="0">
              <a:solidFill>
                <a:schemeClr val="accent5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pic>
        <p:nvPicPr>
          <p:cNvPr id="8" name="Kép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13" r="15911" b="29311"/>
          <a:stretch/>
        </p:blipFill>
        <p:spPr>
          <a:xfrm>
            <a:off x="2428110" y="6050132"/>
            <a:ext cx="735535" cy="720000"/>
          </a:xfrm>
          <a:prstGeom prst="rect">
            <a:avLst/>
          </a:prstGeom>
        </p:spPr>
      </p:pic>
      <p:pic>
        <p:nvPicPr>
          <p:cNvPr id="9" name="Kép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468" y="6022888"/>
            <a:ext cx="1797174" cy="720000"/>
          </a:xfrm>
          <a:prstGeom prst="rect">
            <a:avLst/>
          </a:prstGeom>
        </p:spPr>
      </p:pic>
      <p:pic>
        <p:nvPicPr>
          <p:cNvPr id="10" name="Kép 9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3264" b="5013"/>
          <a:stretch/>
        </p:blipFill>
        <p:spPr>
          <a:xfrm>
            <a:off x="73516" y="216857"/>
            <a:ext cx="6180258" cy="1620000"/>
          </a:xfrm>
          <a:prstGeom prst="rect">
            <a:avLst/>
          </a:prstGeom>
        </p:spPr>
      </p:pic>
      <p:pic>
        <p:nvPicPr>
          <p:cNvPr id="14" name="Kép 1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64" t="23371" r="16525" b="24136"/>
          <a:stretch/>
        </p:blipFill>
        <p:spPr>
          <a:xfrm>
            <a:off x="8335226" y="216857"/>
            <a:ext cx="1759353" cy="1620000"/>
          </a:xfrm>
          <a:prstGeom prst="rect">
            <a:avLst/>
          </a:prstGeom>
        </p:spPr>
      </p:pic>
      <p:pic>
        <p:nvPicPr>
          <p:cNvPr id="15" name="Kép 1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95" t="23868" b="33799"/>
          <a:stretch/>
        </p:blipFill>
        <p:spPr>
          <a:xfrm>
            <a:off x="6253774" y="216857"/>
            <a:ext cx="2009201" cy="1620000"/>
          </a:xfrm>
          <a:prstGeom prst="rect">
            <a:avLst/>
          </a:prstGeom>
        </p:spPr>
      </p:pic>
      <p:pic>
        <p:nvPicPr>
          <p:cNvPr id="18" name="Kép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6830" y="216857"/>
            <a:ext cx="1884444" cy="16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585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1"/>
          <p:cNvSpPr txBox="1">
            <a:spLocks/>
          </p:cNvSpPr>
          <p:nvPr/>
        </p:nvSpPr>
        <p:spPr>
          <a:xfrm>
            <a:off x="347472" y="0"/>
            <a:ext cx="11512296" cy="127101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3200" b="1" u="sng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Mit?</a:t>
            </a:r>
            <a:r>
              <a:rPr lang="hu-HU" sz="32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hu-HU" sz="32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Miért? Mivel? </a:t>
            </a:r>
            <a:r>
              <a:rPr lang="hu-HU" sz="3200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–</a:t>
            </a:r>
            <a:r>
              <a:rPr lang="hu-HU" sz="32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hu-HU" sz="2400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nielló</a:t>
            </a:r>
            <a:r>
              <a:rPr lang="hu-HU" sz="32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</a:t>
            </a:r>
          </a:p>
        </p:txBody>
      </p:sp>
      <p:sp>
        <p:nvSpPr>
          <p:cNvPr id="9" name="Tartalom helye 6">
            <a:extLst>
              <a:ext uri="{FF2B5EF4-FFF2-40B4-BE49-F238E27FC236}">
                <a16:creationId xmlns:a16="http://schemas.microsoft.com/office/drawing/2014/main" id="{D858069F-72FE-464B-BBB2-6E69FFD10531}"/>
              </a:ext>
            </a:extLst>
          </p:cNvPr>
          <p:cNvSpPr txBox="1">
            <a:spLocks/>
          </p:cNvSpPr>
          <p:nvPr/>
        </p:nvSpPr>
        <p:spPr>
          <a:xfrm>
            <a:off x="347472" y="1110332"/>
            <a:ext cx="11512296" cy="19254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hu-HU" sz="1800" dirty="0">
                <a:solidFill>
                  <a:srgbClr val="FF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nielló</a:t>
            </a:r>
            <a:r>
              <a:rPr lang="hu-HU" sz="1800" dirty="0">
                <a:latin typeface="Arial Narrow" panose="020B0606020202030204" pitchFamily="34" charset="0"/>
                <a:cs typeface="Arial" panose="020B0604020202020204" pitchFamily="34" charset="0"/>
              </a:rPr>
              <a:t>: kékesfekete fém-szulfid berakás i.e. 1. </a:t>
            </a:r>
            <a:r>
              <a:rPr lang="hu-HU" sz="18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századtól (Latin </a:t>
            </a:r>
            <a:r>
              <a:rPr lang="hu-HU" sz="1800" i="1" dirty="0" err="1" smtClean="0">
                <a:latin typeface="Arial Narrow" panose="020B0606020202030204" pitchFamily="34" charset="0"/>
                <a:cs typeface="Arial" panose="020B0604020202020204" pitchFamily="34" charset="0"/>
              </a:rPr>
              <a:t>nigellum</a:t>
            </a:r>
            <a:r>
              <a:rPr lang="hu-HU" sz="18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, </a:t>
            </a:r>
            <a:r>
              <a:rPr lang="hu-HU" sz="1800" i="1" dirty="0" err="1" smtClean="0">
                <a:latin typeface="Arial Narrow" panose="020B0606020202030204" pitchFamily="34" charset="0"/>
                <a:cs typeface="Arial" panose="020B0604020202020204" pitchFamily="34" charset="0"/>
              </a:rPr>
              <a:t>niger</a:t>
            </a:r>
            <a:r>
              <a:rPr lang="hu-HU" sz="1800" i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hu-HU" sz="18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= fekete kicsinyítő képzős alakja)</a:t>
            </a:r>
            <a:endParaRPr lang="hu-HU" sz="1800" dirty="0"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hu-HU" sz="18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összetétel: egy </a:t>
            </a:r>
            <a:r>
              <a:rPr lang="hu-HU" sz="1800" dirty="0">
                <a:latin typeface="Arial Narrow" panose="020B0606020202030204" pitchFamily="34" charset="0"/>
                <a:cs typeface="Arial" panose="020B0604020202020204" pitchFamily="34" charset="0"/>
              </a:rPr>
              <a:t>vagy több fém </a:t>
            </a:r>
            <a:r>
              <a:rPr lang="hu-HU" sz="18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szulfidja </a:t>
            </a:r>
            <a:r>
              <a:rPr lang="hu-HU" sz="1800" dirty="0" smtClean="0">
                <a:latin typeface="Arial Narrow" panose="020B0606020202030204" pitchFamily="34" charset="0"/>
                <a:cs typeface="Calibri" panose="020F0502020204030204" pitchFamily="34" charset="0"/>
              </a:rPr>
              <a:t>→</a:t>
            </a:r>
            <a:r>
              <a:rPr lang="hu-HU" sz="18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hu-HU" sz="1800" dirty="0">
                <a:solidFill>
                  <a:srgbClr val="FF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ezüst és/vagy réz és/vagy ólom</a:t>
            </a:r>
          </a:p>
          <a:p>
            <a:pPr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hu-HU" sz="1800" dirty="0">
                <a:latin typeface="Arial Narrow" panose="020B0606020202030204" pitchFamily="34" charset="0"/>
                <a:cs typeface="Arial" panose="020B0604020202020204" pitchFamily="34" charset="0"/>
              </a:rPr>
              <a:t>az ókori nielló jellemzően </a:t>
            </a:r>
            <a:r>
              <a:rPr lang="hu-HU" sz="1800" dirty="0">
                <a:solidFill>
                  <a:srgbClr val="FF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egy fémből </a:t>
            </a:r>
            <a:r>
              <a:rPr lang="hu-HU" sz="1800" dirty="0">
                <a:latin typeface="Arial Narrow" panose="020B0606020202030204" pitchFamily="34" charset="0"/>
                <a:cs typeface="Arial" panose="020B0604020202020204" pitchFamily="34" charset="0"/>
              </a:rPr>
              <a:t>készült szulfid a korábbi vizsgálatok szerint</a:t>
            </a:r>
          </a:p>
          <a:p>
            <a:pPr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hu-HU" sz="1800" dirty="0">
                <a:latin typeface="Arial Narrow" panose="020B0606020202030204" pitchFamily="34" charset="0"/>
                <a:cs typeface="Arial" panose="020B0604020202020204" pitchFamily="34" charset="0"/>
              </a:rPr>
              <a:t>ezüst-réz-szulfid nielló (</a:t>
            </a:r>
            <a:r>
              <a:rPr lang="hu-HU" sz="1800" dirty="0" err="1">
                <a:latin typeface="Arial Narrow" panose="020B0606020202030204" pitchFamily="34" charset="0"/>
                <a:cs typeface="Arial" panose="020B0604020202020204" pitchFamily="34" charset="0"/>
              </a:rPr>
              <a:t>Ag:Cu</a:t>
            </a:r>
            <a:r>
              <a:rPr lang="hu-HU" sz="1800" dirty="0">
                <a:latin typeface="Arial Narrow" panose="020B0606020202030204" pitchFamily="34" charset="0"/>
                <a:cs typeface="Arial" panose="020B0604020202020204" pitchFamily="34" charset="0"/>
              </a:rPr>
              <a:t> = 1:1) az </a:t>
            </a:r>
            <a:r>
              <a:rPr lang="hu-HU" sz="1800" dirty="0">
                <a:solidFill>
                  <a:srgbClr val="FF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5. század végétől</a:t>
            </a:r>
            <a:r>
              <a:rPr lang="hu-HU" sz="1800" dirty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hu-HU" sz="18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tudatosan</a:t>
            </a:r>
          </a:p>
          <a:p>
            <a:pPr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hu-HU" sz="18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ezüst-réz-ólom-szulfid nielló </a:t>
            </a:r>
            <a:r>
              <a:rPr lang="hu-HU" sz="1800" dirty="0" smtClean="0">
                <a:solidFill>
                  <a:srgbClr val="FF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11. századtól</a:t>
            </a:r>
            <a:endParaRPr lang="hu-HU" sz="1800" dirty="0">
              <a:solidFill>
                <a:srgbClr val="FF000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Kép 9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7472" y="3035808"/>
            <a:ext cx="8788020" cy="1620000"/>
          </a:xfrm>
          <a:prstGeom prst="rect">
            <a:avLst/>
          </a:prstGeom>
        </p:spPr>
      </p:pic>
      <p:pic>
        <p:nvPicPr>
          <p:cNvPr id="11" name="Kép 10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9768" y="4943341"/>
            <a:ext cx="11365992" cy="1776042"/>
          </a:xfrm>
          <a:prstGeom prst="rect">
            <a:avLst/>
          </a:prstGeom>
        </p:spPr>
      </p:pic>
      <p:sp>
        <p:nvSpPr>
          <p:cNvPr id="2" name="Téglalap 1"/>
          <p:cNvSpPr/>
          <p:nvPr/>
        </p:nvSpPr>
        <p:spPr>
          <a:xfrm>
            <a:off x="1472184" y="4943340"/>
            <a:ext cx="2569464" cy="1542881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4" name="Téglalap 13"/>
          <p:cNvSpPr/>
          <p:nvPr/>
        </p:nvSpPr>
        <p:spPr>
          <a:xfrm>
            <a:off x="4041648" y="4943340"/>
            <a:ext cx="2057400" cy="1542881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5" name="Téglalap 14"/>
          <p:cNvSpPr/>
          <p:nvPr/>
        </p:nvSpPr>
        <p:spPr>
          <a:xfrm>
            <a:off x="6099048" y="4943340"/>
            <a:ext cx="5696712" cy="1542881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5492" y="3035808"/>
            <a:ext cx="2880000" cy="1620000"/>
          </a:xfrm>
          <a:prstGeom prst="rect">
            <a:avLst/>
          </a:prstGeom>
        </p:spPr>
      </p:pic>
      <p:sp>
        <p:nvSpPr>
          <p:cNvPr id="12" name="Szövegdoboz 11"/>
          <p:cNvSpPr txBox="1"/>
          <p:nvPr/>
        </p:nvSpPr>
        <p:spPr>
          <a:xfrm>
            <a:off x="10916475" y="6537960"/>
            <a:ext cx="127552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hu-HU" sz="1400" i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La </a:t>
            </a:r>
            <a:r>
              <a:rPr lang="hu-HU" sz="1400" i="1" dirty="0" err="1" smtClean="0">
                <a:latin typeface="Arial Narrow" panose="020B0606020202030204" pitchFamily="34" charset="0"/>
                <a:cs typeface="Arial" panose="020B0604020202020204" pitchFamily="34" charset="0"/>
              </a:rPr>
              <a:t>Niece</a:t>
            </a:r>
            <a:r>
              <a:rPr lang="hu-HU" sz="1400" i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 (1983)</a:t>
            </a:r>
            <a:endParaRPr lang="hu-HU" sz="1400" i="1" dirty="0"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9877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4" grpId="0" animBg="1"/>
      <p:bldP spid="1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1"/>
          <p:cNvSpPr txBox="1">
            <a:spLocks/>
          </p:cNvSpPr>
          <p:nvPr/>
        </p:nvSpPr>
        <p:spPr>
          <a:xfrm>
            <a:off x="347472" y="0"/>
            <a:ext cx="11512296" cy="127101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3200" b="1" u="sng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Mit?</a:t>
            </a:r>
            <a:r>
              <a:rPr lang="hu-HU" sz="32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hu-HU" sz="32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Miért? Mivel? </a:t>
            </a:r>
            <a:r>
              <a:rPr lang="hu-HU" sz="3200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– </a:t>
            </a:r>
            <a:r>
              <a:rPr lang="hu-HU" sz="2400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nielló</a:t>
            </a:r>
          </a:p>
        </p:txBody>
      </p:sp>
      <p:sp>
        <p:nvSpPr>
          <p:cNvPr id="9" name="Tartalom helye 6">
            <a:extLst>
              <a:ext uri="{FF2B5EF4-FFF2-40B4-BE49-F238E27FC236}">
                <a16:creationId xmlns:a16="http://schemas.microsoft.com/office/drawing/2014/main" id="{D858069F-72FE-464B-BBB2-6E69FFD10531}"/>
              </a:ext>
            </a:extLst>
          </p:cNvPr>
          <p:cNvSpPr txBox="1">
            <a:spLocks/>
          </p:cNvSpPr>
          <p:nvPr/>
        </p:nvSpPr>
        <p:spPr>
          <a:xfrm>
            <a:off x="347472" y="1110332"/>
            <a:ext cx="11512296" cy="19254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hu-HU" sz="1800" dirty="0">
                <a:solidFill>
                  <a:srgbClr val="FF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nielló</a:t>
            </a:r>
            <a:r>
              <a:rPr lang="hu-HU" sz="1800" dirty="0">
                <a:latin typeface="Arial Narrow" panose="020B0606020202030204" pitchFamily="34" charset="0"/>
                <a:cs typeface="Arial" panose="020B0604020202020204" pitchFamily="34" charset="0"/>
              </a:rPr>
              <a:t>: kékesfekete fém-szulfid berakás i.e. 1. </a:t>
            </a:r>
            <a:r>
              <a:rPr lang="hu-HU" sz="18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századtól (Latin </a:t>
            </a:r>
            <a:r>
              <a:rPr lang="hu-HU" sz="1800" i="1" dirty="0" err="1" smtClean="0">
                <a:latin typeface="Arial Narrow" panose="020B0606020202030204" pitchFamily="34" charset="0"/>
                <a:cs typeface="Arial" panose="020B0604020202020204" pitchFamily="34" charset="0"/>
              </a:rPr>
              <a:t>nigellum</a:t>
            </a:r>
            <a:r>
              <a:rPr lang="hu-HU" sz="18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, </a:t>
            </a:r>
            <a:r>
              <a:rPr lang="hu-HU" sz="1800" i="1" dirty="0" err="1" smtClean="0">
                <a:latin typeface="Arial Narrow" panose="020B0606020202030204" pitchFamily="34" charset="0"/>
                <a:cs typeface="Arial" panose="020B0604020202020204" pitchFamily="34" charset="0"/>
              </a:rPr>
              <a:t>niger</a:t>
            </a:r>
            <a:r>
              <a:rPr lang="hu-HU" sz="1800" i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hu-HU" sz="18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= fekete kicsinyítő képzős alakja)</a:t>
            </a:r>
            <a:endParaRPr lang="hu-HU" sz="1800" dirty="0"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hu-HU" sz="18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összetétel: egy </a:t>
            </a:r>
            <a:r>
              <a:rPr lang="hu-HU" sz="1800" dirty="0">
                <a:latin typeface="Arial Narrow" panose="020B0606020202030204" pitchFamily="34" charset="0"/>
                <a:cs typeface="Arial" panose="020B0604020202020204" pitchFamily="34" charset="0"/>
              </a:rPr>
              <a:t>vagy több fém </a:t>
            </a:r>
            <a:r>
              <a:rPr lang="hu-HU" sz="18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szulfidja </a:t>
            </a:r>
            <a:r>
              <a:rPr lang="hu-HU" sz="1800" dirty="0" smtClean="0">
                <a:latin typeface="Arial Narrow" panose="020B0606020202030204" pitchFamily="34" charset="0"/>
                <a:cs typeface="Calibri" panose="020F0502020204030204" pitchFamily="34" charset="0"/>
              </a:rPr>
              <a:t>→</a:t>
            </a:r>
            <a:r>
              <a:rPr lang="hu-HU" sz="18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hu-HU" sz="1800" dirty="0">
                <a:solidFill>
                  <a:srgbClr val="FF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ezüst és/vagy réz és/vagy ólom</a:t>
            </a:r>
          </a:p>
          <a:p>
            <a:pPr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hu-HU" sz="1800" dirty="0">
                <a:latin typeface="Arial Narrow" panose="020B0606020202030204" pitchFamily="34" charset="0"/>
                <a:cs typeface="Arial" panose="020B0604020202020204" pitchFamily="34" charset="0"/>
              </a:rPr>
              <a:t>az ókori nielló jellemzően </a:t>
            </a:r>
            <a:r>
              <a:rPr lang="hu-HU" sz="1800" dirty="0">
                <a:solidFill>
                  <a:srgbClr val="FF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egy fémből </a:t>
            </a:r>
            <a:r>
              <a:rPr lang="hu-HU" sz="1800" dirty="0">
                <a:latin typeface="Arial Narrow" panose="020B0606020202030204" pitchFamily="34" charset="0"/>
                <a:cs typeface="Arial" panose="020B0604020202020204" pitchFamily="34" charset="0"/>
              </a:rPr>
              <a:t>készült szulfid a korábbi vizsgálatok szerint</a:t>
            </a:r>
          </a:p>
          <a:p>
            <a:pPr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hu-HU" sz="1800" dirty="0">
                <a:latin typeface="Arial Narrow" panose="020B0606020202030204" pitchFamily="34" charset="0"/>
                <a:cs typeface="Arial" panose="020B0604020202020204" pitchFamily="34" charset="0"/>
              </a:rPr>
              <a:t>ezüst-réz-szulfid nielló (</a:t>
            </a:r>
            <a:r>
              <a:rPr lang="hu-HU" sz="1800" dirty="0" err="1">
                <a:latin typeface="Arial Narrow" panose="020B0606020202030204" pitchFamily="34" charset="0"/>
                <a:cs typeface="Arial" panose="020B0604020202020204" pitchFamily="34" charset="0"/>
              </a:rPr>
              <a:t>Ag:Cu</a:t>
            </a:r>
            <a:r>
              <a:rPr lang="hu-HU" sz="1800" dirty="0">
                <a:latin typeface="Arial Narrow" panose="020B0606020202030204" pitchFamily="34" charset="0"/>
                <a:cs typeface="Arial" panose="020B0604020202020204" pitchFamily="34" charset="0"/>
              </a:rPr>
              <a:t> = 1:1) az </a:t>
            </a:r>
            <a:r>
              <a:rPr lang="hu-HU" sz="1800" dirty="0">
                <a:solidFill>
                  <a:srgbClr val="FF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5. század végétől</a:t>
            </a:r>
            <a:r>
              <a:rPr lang="hu-HU" sz="1800" dirty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hu-HU" sz="18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tudatosan</a:t>
            </a:r>
          </a:p>
          <a:p>
            <a:pPr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hu-HU" sz="18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ezüst-réz-ólom-szulfid nielló </a:t>
            </a:r>
            <a:r>
              <a:rPr lang="hu-HU" sz="1800" dirty="0" smtClean="0">
                <a:solidFill>
                  <a:srgbClr val="FF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11. századtól</a:t>
            </a:r>
            <a:endParaRPr lang="hu-HU" sz="1800" dirty="0">
              <a:solidFill>
                <a:srgbClr val="FF000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Kép 9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7472" y="3035808"/>
            <a:ext cx="8788020" cy="1620000"/>
          </a:xfrm>
          <a:prstGeom prst="rect">
            <a:avLst/>
          </a:prstGeom>
        </p:spPr>
      </p:pic>
      <p:pic>
        <p:nvPicPr>
          <p:cNvPr id="11" name="Kép 10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9768" y="4943341"/>
            <a:ext cx="11365992" cy="1776042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5492" y="3035808"/>
            <a:ext cx="2880000" cy="1620000"/>
          </a:xfrm>
          <a:prstGeom prst="rect">
            <a:avLst/>
          </a:prstGeom>
        </p:spPr>
      </p:pic>
      <p:sp>
        <p:nvSpPr>
          <p:cNvPr id="12" name="Szövegdoboz 11"/>
          <p:cNvSpPr txBox="1"/>
          <p:nvPr/>
        </p:nvSpPr>
        <p:spPr>
          <a:xfrm>
            <a:off x="10916475" y="6537960"/>
            <a:ext cx="127552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hu-HU" sz="1400" i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La </a:t>
            </a:r>
            <a:r>
              <a:rPr lang="hu-HU" sz="1400" i="1" dirty="0" err="1" smtClean="0">
                <a:latin typeface="Arial Narrow" panose="020B0606020202030204" pitchFamily="34" charset="0"/>
                <a:cs typeface="Arial" panose="020B0604020202020204" pitchFamily="34" charset="0"/>
              </a:rPr>
              <a:t>Niece</a:t>
            </a:r>
            <a:r>
              <a:rPr lang="hu-HU" sz="1400" i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 (1983)</a:t>
            </a:r>
            <a:endParaRPr lang="hu-HU" sz="1400" i="1" dirty="0"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Egyenes összekötő 5"/>
          <p:cNvCxnSpPr/>
          <p:nvPr/>
        </p:nvCxnSpPr>
        <p:spPr>
          <a:xfrm>
            <a:off x="6629400" y="4804508"/>
            <a:ext cx="0" cy="173345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zövegdoboz 12"/>
          <p:cNvSpPr txBox="1"/>
          <p:nvPr/>
        </p:nvSpPr>
        <p:spPr>
          <a:xfrm>
            <a:off x="4443363" y="4608582"/>
            <a:ext cx="225918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hu-HU" sz="1600" b="1" dirty="0" smtClean="0">
                <a:solidFill>
                  <a:srgbClr val="FF0000"/>
                </a:solidFill>
                <a:latin typeface="Arial Narrow" panose="020B0606020202030204" pitchFamily="34" charset="0"/>
                <a:cs typeface="Calibri" panose="020F0502020204030204" pitchFamily="34" charset="0"/>
              </a:rPr>
              <a:t>← </a:t>
            </a:r>
            <a:r>
              <a:rPr lang="hu-HU" sz="1600" b="1" dirty="0" smtClean="0">
                <a:solidFill>
                  <a:srgbClr val="FF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Ólommentes nielló</a:t>
            </a:r>
            <a:endParaRPr lang="hu-HU" sz="1600" b="1" dirty="0">
              <a:solidFill>
                <a:srgbClr val="FF000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16" name="Szövegdoboz 15"/>
          <p:cNvSpPr txBox="1"/>
          <p:nvPr/>
        </p:nvSpPr>
        <p:spPr>
          <a:xfrm>
            <a:off x="6702552" y="4586570"/>
            <a:ext cx="224126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hu-HU" sz="1600" b="1" dirty="0" err="1" smtClean="0">
                <a:solidFill>
                  <a:srgbClr val="FF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Ólomtartalmú</a:t>
            </a:r>
            <a:r>
              <a:rPr lang="hu-HU" sz="1600" b="1" dirty="0" smtClean="0">
                <a:solidFill>
                  <a:srgbClr val="FF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nielló </a:t>
            </a:r>
            <a:r>
              <a:rPr lang="hu-HU" sz="1600" b="1" dirty="0" smtClean="0">
                <a:solidFill>
                  <a:srgbClr val="FF0000"/>
                </a:solidFill>
                <a:latin typeface="Arial Narrow" panose="020B0606020202030204" pitchFamily="34" charset="0"/>
                <a:cs typeface="Calibri" panose="020F0502020204030204" pitchFamily="34" charset="0"/>
              </a:rPr>
              <a:t>→</a:t>
            </a:r>
            <a:endParaRPr lang="hu-HU" sz="1600" b="1" dirty="0">
              <a:solidFill>
                <a:srgbClr val="FF000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5632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1"/>
          <p:cNvSpPr txBox="1">
            <a:spLocks/>
          </p:cNvSpPr>
          <p:nvPr/>
        </p:nvSpPr>
        <p:spPr>
          <a:xfrm>
            <a:off x="347472" y="0"/>
            <a:ext cx="11512296" cy="127101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3200" b="1" u="sng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Mit?</a:t>
            </a:r>
            <a:r>
              <a:rPr lang="hu-HU" sz="32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hu-HU" sz="32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Miért? Mivel? </a:t>
            </a:r>
            <a:r>
              <a:rPr lang="hu-HU" sz="3200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– </a:t>
            </a:r>
            <a:r>
              <a:rPr lang="hu-HU" sz="2400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korabeli receptúrák, leírások</a:t>
            </a:r>
          </a:p>
        </p:txBody>
      </p:sp>
      <p:sp>
        <p:nvSpPr>
          <p:cNvPr id="2" name="Téglalap 1"/>
          <p:cNvSpPr/>
          <p:nvPr/>
        </p:nvSpPr>
        <p:spPr>
          <a:xfrm>
            <a:off x="472059" y="1985407"/>
            <a:ext cx="447370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chemeClr val="accent5">
                  <a:lumMod val="75000"/>
                </a:schemeClr>
              </a:buClr>
            </a:pPr>
            <a:r>
              <a:rPr lang="hu-HU" b="1" dirty="0" smtClean="0">
                <a:latin typeface="Arial Narrow" panose="020B0606020202030204" pitchFamily="34" charset="0"/>
              </a:rPr>
              <a:t>Ólommentes nielló</a:t>
            </a:r>
          </a:p>
          <a:p>
            <a:pPr algn="just">
              <a:buClr>
                <a:schemeClr val="accent5">
                  <a:lumMod val="75000"/>
                </a:schemeClr>
              </a:buClr>
            </a:pPr>
            <a:endParaRPr lang="hu-HU" b="1" dirty="0" smtClean="0">
              <a:latin typeface="Arial Narrow" panose="020B0606020202030204" pitchFamily="34" charset="0"/>
            </a:endParaRPr>
          </a:p>
          <a:p>
            <a:pPr marL="285750" indent="-285750" algn="just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hu-HU" b="1" dirty="0" smtClean="0">
                <a:latin typeface="Arial Narrow" panose="020B0606020202030204" pitchFamily="34" charset="0"/>
              </a:rPr>
              <a:t>római kor</a:t>
            </a:r>
          </a:p>
          <a:p>
            <a:pPr marL="742950" lvl="1" indent="-285750" algn="just">
              <a:buClr>
                <a:schemeClr val="accent5">
                  <a:lumMod val="75000"/>
                </a:schemeClr>
              </a:buClr>
              <a:buFontTx/>
              <a:buChar char="-"/>
            </a:pPr>
            <a:r>
              <a:rPr lang="hu-HU" dirty="0" smtClean="0">
                <a:latin typeface="Arial Narrow" panose="020B0606020202030204" pitchFamily="34" charset="0"/>
              </a:rPr>
              <a:t>nem ismert receptúra (</a:t>
            </a:r>
            <a:r>
              <a:rPr lang="hu-HU" i="1" dirty="0" smtClean="0">
                <a:latin typeface="Arial Narrow" panose="020B0606020202030204" pitchFamily="34" charset="0"/>
              </a:rPr>
              <a:t>Plinius</a:t>
            </a:r>
            <a:r>
              <a:rPr lang="hu-HU" dirty="0" smtClean="0">
                <a:latin typeface="Arial Narrow" panose="020B0606020202030204" pitchFamily="34" charset="0"/>
              </a:rPr>
              <a:t>, i.sz. 1. sz.)</a:t>
            </a:r>
          </a:p>
          <a:p>
            <a:pPr marL="285750" indent="-285750" algn="just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hu-HU" b="1" dirty="0" smtClean="0">
                <a:latin typeface="Arial Narrow" panose="020B0606020202030204" pitchFamily="34" charset="0"/>
              </a:rPr>
              <a:t>kora középkor</a:t>
            </a:r>
          </a:p>
          <a:p>
            <a:pPr marL="742950" lvl="1" indent="-285750" algn="just">
              <a:buClr>
                <a:schemeClr val="accent5">
                  <a:lumMod val="75000"/>
                </a:schemeClr>
              </a:buClr>
              <a:buFontTx/>
              <a:buChar char="-"/>
            </a:pPr>
            <a:r>
              <a:rPr lang="hu-HU" i="1" dirty="0" smtClean="0">
                <a:latin typeface="Arial Narrow" panose="020B0606020202030204" pitchFamily="34" charset="0"/>
              </a:rPr>
              <a:t>al-</a:t>
            </a:r>
            <a:r>
              <a:rPr lang="hu-HU" i="1" dirty="0" err="1" smtClean="0">
                <a:latin typeface="Arial Narrow" panose="020B0606020202030204" pitchFamily="34" charset="0"/>
              </a:rPr>
              <a:t>Hamdānī</a:t>
            </a:r>
            <a:r>
              <a:rPr lang="hu-HU" dirty="0" smtClean="0">
                <a:latin typeface="Arial Narrow" panose="020B0606020202030204" pitchFamily="34" charset="0"/>
              </a:rPr>
              <a:t> (~ i.sz. 942.)</a:t>
            </a:r>
          </a:p>
          <a:p>
            <a:pPr marL="742950" lvl="1" indent="-285750" algn="just">
              <a:buClr>
                <a:schemeClr val="accent5">
                  <a:lumMod val="75000"/>
                </a:schemeClr>
              </a:buClr>
              <a:buFontTx/>
              <a:buChar char="-"/>
            </a:pPr>
            <a:r>
              <a:rPr lang="hu-HU" i="1" dirty="0" err="1" smtClean="0">
                <a:latin typeface="Arial Narrow" panose="020B0606020202030204" pitchFamily="34" charset="0"/>
              </a:rPr>
              <a:t>Mappae</a:t>
            </a:r>
            <a:r>
              <a:rPr lang="hu-HU" i="1" dirty="0" smtClean="0">
                <a:latin typeface="Arial Narrow" panose="020B0606020202030204" pitchFamily="34" charset="0"/>
              </a:rPr>
              <a:t> </a:t>
            </a:r>
            <a:r>
              <a:rPr lang="hu-HU" i="1" dirty="0" err="1" smtClean="0">
                <a:latin typeface="Arial Narrow" panose="020B0606020202030204" pitchFamily="34" charset="0"/>
              </a:rPr>
              <a:t>Clavicula</a:t>
            </a:r>
            <a:r>
              <a:rPr lang="hu-HU" i="1" dirty="0" smtClean="0">
                <a:latin typeface="Arial Narrow" panose="020B0606020202030204" pitchFamily="34" charset="0"/>
              </a:rPr>
              <a:t> </a:t>
            </a:r>
            <a:r>
              <a:rPr lang="hu-HU" dirty="0" smtClean="0">
                <a:latin typeface="Arial Narrow" panose="020B0606020202030204" pitchFamily="34" charset="0"/>
              </a:rPr>
              <a:t>(késő 12. sz.)</a:t>
            </a:r>
          </a:p>
          <a:p>
            <a:pPr marL="285750" indent="-285750" algn="just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endParaRPr lang="hu-HU" dirty="0" smtClean="0">
              <a:latin typeface="Arial Narrow" panose="020B0606020202030204" pitchFamily="34" charset="0"/>
            </a:endParaRPr>
          </a:p>
        </p:txBody>
      </p:sp>
      <p:sp>
        <p:nvSpPr>
          <p:cNvPr id="14" name="Téglalap 13"/>
          <p:cNvSpPr/>
          <p:nvPr/>
        </p:nvSpPr>
        <p:spPr>
          <a:xfrm>
            <a:off x="7566660" y="2001909"/>
            <a:ext cx="427024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chemeClr val="accent5">
                  <a:lumMod val="75000"/>
                </a:schemeClr>
              </a:buClr>
            </a:pPr>
            <a:r>
              <a:rPr lang="hu-HU" b="1" dirty="0" err="1" smtClean="0">
                <a:latin typeface="Arial Narrow" panose="020B0606020202030204" pitchFamily="34" charset="0"/>
              </a:rPr>
              <a:t>Ólomtartalmú</a:t>
            </a:r>
            <a:r>
              <a:rPr lang="hu-HU" b="1" dirty="0" smtClean="0">
                <a:latin typeface="Arial Narrow" panose="020B0606020202030204" pitchFamily="34" charset="0"/>
              </a:rPr>
              <a:t> nielló</a:t>
            </a:r>
          </a:p>
          <a:p>
            <a:pPr algn="ctr">
              <a:buClr>
                <a:schemeClr val="accent5">
                  <a:lumMod val="75000"/>
                </a:schemeClr>
              </a:buClr>
            </a:pPr>
            <a:endParaRPr lang="hu-HU" b="1" dirty="0" smtClean="0">
              <a:latin typeface="Arial Narrow" panose="020B0606020202030204" pitchFamily="34" charset="0"/>
            </a:endParaRPr>
          </a:p>
          <a:p>
            <a:pPr marL="285750" indent="-285750" algn="just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hu-HU" b="1" dirty="0" smtClean="0">
                <a:latin typeface="Arial Narrow" panose="020B0606020202030204" pitchFamily="34" charset="0"/>
              </a:rPr>
              <a:t>középkor</a:t>
            </a:r>
          </a:p>
          <a:p>
            <a:pPr marL="742950" lvl="1" indent="-285750" algn="just">
              <a:buClr>
                <a:schemeClr val="accent5">
                  <a:lumMod val="75000"/>
                </a:schemeClr>
              </a:buClr>
              <a:buFontTx/>
              <a:buChar char="-"/>
            </a:pPr>
            <a:r>
              <a:rPr lang="hu-HU" i="1" dirty="0" err="1" smtClean="0">
                <a:latin typeface="Arial Narrow" panose="020B0606020202030204" pitchFamily="34" charset="0"/>
              </a:rPr>
              <a:t>Theophilus</a:t>
            </a:r>
            <a:r>
              <a:rPr lang="hu-HU" dirty="0" smtClean="0">
                <a:latin typeface="Arial Narrow" panose="020B0606020202030204" pitchFamily="34" charset="0"/>
              </a:rPr>
              <a:t> (12. sz.)</a:t>
            </a:r>
            <a:endParaRPr lang="hu-HU" dirty="0">
              <a:latin typeface="Arial Narrow" panose="020B0606020202030204" pitchFamily="34" charset="0"/>
            </a:endParaRPr>
          </a:p>
          <a:p>
            <a:pPr marL="742950" lvl="1" indent="-285750" algn="just">
              <a:buClr>
                <a:schemeClr val="accent5">
                  <a:lumMod val="75000"/>
                </a:schemeClr>
              </a:buClr>
              <a:buFontTx/>
              <a:buChar char="-"/>
            </a:pPr>
            <a:r>
              <a:rPr lang="hu-HU" i="1" dirty="0" err="1" smtClean="0">
                <a:latin typeface="Arial Narrow" panose="020B0606020202030204" pitchFamily="34" charset="0"/>
              </a:rPr>
              <a:t>Abū’l-Ǭasim</a:t>
            </a:r>
            <a:r>
              <a:rPr lang="hu-HU" i="1" dirty="0" smtClean="0">
                <a:latin typeface="Arial Narrow" panose="020B0606020202030204" pitchFamily="34" charset="0"/>
              </a:rPr>
              <a:t> </a:t>
            </a:r>
            <a:r>
              <a:rPr lang="hu-HU" i="1" dirty="0" err="1">
                <a:latin typeface="Arial Narrow" panose="020B0606020202030204" pitchFamily="34" charset="0"/>
              </a:rPr>
              <a:t>Kāshānī</a:t>
            </a:r>
            <a:r>
              <a:rPr lang="hu-HU" i="1" dirty="0">
                <a:latin typeface="Arial Narrow" panose="020B0606020202030204" pitchFamily="34" charset="0"/>
              </a:rPr>
              <a:t> </a:t>
            </a:r>
            <a:r>
              <a:rPr lang="hu-HU" dirty="0" smtClean="0">
                <a:latin typeface="Arial Narrow" panose="020B0606020202030204" pitchFamily="34" charset="0"/>
              </a:rPr>
              <a:t>(~ 1300.)</a:t>
            </a:r>
          </a:p>
          <a:p>
            <a:pPr marL="742950" lvl="1" indent="-285750" algn="just">
              <a:buClr>
                <a:schemeClr val="accent5">
                  <a:lumMod val="75000"/>
                </a:schemeClr>
              </a:buClr>
              <a:buFontTx/>
              <a:buChar char="-"/>
            </a:pPr>
            <a:r>
              <a:rPr lang="hu-HU" i="1" dirty="0" err="1" smtClean="0">
                <a:latin typeface="Arial Narrow" panose="020B0606020202030204" pitchFamily="34" charset="0"/>
              </a:rPr>
              <a:t>Benvenuto</a:t>
            </a:r>
            <a:r>
              <a:rPr lang="hu-HU" i="1" dirty="0" smtClean="0">
                <a:latin typeface="Arial Narrow" panose="020B0606020202030204" pitchFamily="34" charset="0"/>
              </a:rPr>
              <a:t> </a:t>
            </a:r>
            <a:r>
              <a:rPr lang="hu-HU" i="1" dirty="0" err="1">
                <a:latin typeface="Arial Narrow" panose="020B0606020202030204" pitchFamily="34" charset="0"/>
              </a:rPr>
              <a:t>Cellini</a:t>
            </a:r>
            <a:r>
              <a:rPr lang="hu-HU" i="1" dirty="0">
                <a:latin typeface="Arial Narrow" panose="020B0606020202030204" pitchFamily="34" charset="0"/>
              </a:rPr>
              <a:t> </a:t>
            </a:r>
            <a:r>
              <a:rPr lang="hu-HU" dirty="0" smtClean="0">
                <a:latin typeface="Arial Narrow" panose="020B0606020202030204" pitchFamily="34" charset="0"/>
              </a:rPr>
              <a:t>(16. sz.)</a:t>
            </a:r>
          </a:p>
          <a:p>
            <a:pPr marL="285750" indent="-285750" algn="just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hu-HU" b="1" dirty="0" smtClean="0">
                <a:latin typeface="Arial Narrow" panose="020B0606020202030204" pitchFamily="34" charset="0"/>
              </a:rPr>
              <a:t>modern ötvös-tankönyvek</a:t>
            </a:r>
          </a:p>
          <a:p>
            <a:pPr marL="742950" lvl="1" indent="-285750" algn="just">
              <a:buClr>
                <a:schemeClr val="accent5">
                  <a:lumMod val="75000"/>
                </a:schemeClr>
              </a:buClr>
              <a:buFontTx/>
              <a:buChar char="-"/>
            </a:pPr>
            <a:r>
              <a:rPr lang="hu-HU" dirty="0" err="1" smtClean="0">
                <a:latin typeface="Arial Narrow" panose="020B0606020202030204" pitchFamily="34" charset="0"/>
              </a:rPr>
              <a:t>Maryon</a:t>
            </a:r>
            <a:r>
              <a:rPr lang="hu-HU" dirty="0" smtClean="0">
                <a:latin typeface="Arial Narrow" panose="020B0606020202030204" pitchFamily="34" charset="0"/>
              </a:rPr>
              <a:t> 1949</a:t>
            </a:r>
            <a:endParaRPr lang="hu-HU" dirty="0">
              <a:latin typeface="Arial Narrow" panose="020B0606020202030204" pitchFamily="34" charset="0"/>
            </a:endParaRPr>
          </a:p>
          <a:p>
            <a:pPr marL="742950" lvl="1" indent="-285750" algn="just">
              <a:buClr>
                <a:schemeClr val="accent5">
                  <a:lumMod val="75000"/>
                </a:schemeClr>
              </a:buClr>
              <a:buFontTx/>
              <a:buChar char="-"/>
            </a:pPr>
            <a:r>
              <a:rPr lang="hu-HU" dirty="0" err="1" smtClean="0">
                <a:latin typeface="Arial Narrow" panose="020B0606020202030204" pitchFamily="34" charset="0"/>
              </a:rPr>
              <a:t>Untracht</a:t>
            </a:r>
            <a:r>
              <a:rPr lang="hu-HU" dirty="0" smtClean="0">
                <a:latin typeface="Arial Narrow" panose="020B0606020202030204" pitchFamily="34" charset="0"/>
              </a:rPr>
              <a:t> 1968</a:t>
            </a:r>
            <a:endParaRPr lang="hu-HU" dirty="0">
              <a:latin typeface="Arial Narrow" panose="020B0606020202030204" pitchFamily="34" charset="0"/>
            </a:endParaRPr>
          </a:p>
          <a:p>
            <a:pPr marL="742950" lvl="1" indent="-285750" algn="just">
              <a:buClr>
                <a:schemeClr val="accent5">
                  <a:lumMod val="75000"/>
                </a:schemeClr>
              </a:buClr>
              <a:buFontTx/>
              <a:buChar char="-"/>
            </a:pPr>
            <a:r>
              <a:rPr lang="hu-HU" dirty="0" err="1" smtClean="0">
                <a:latin typeface="Arial Narrow" panose="020B0606020202030204" pitchFamily="34" charset="0"/>
              </a:rPr>
              <a:t>Maryon</a:t>
            </a:r>
            <a:r>
              <a:rPr lang="hu-HU" dirty="0" smtClean="0">
                <a:latin typeface="Arial Narrow" panose="020B0606020202030204" pitchFamily="34" charset="0"/>
              </a:rPr>
              <a:t> 1971</a:t>
            </a:r>
            <a:endParaRPr lang="hu-HU" dirty="0">
              <a:latin typeface="Arial Narrow" panose="020B0606020202030204" pitchFamily="34" charset="0"/>
            </a:endParaRPr>
          </a:p>
          <a:p>
            <a:pPr marL="742950" lvl="1" indent="-285750" algn="just">
              <a:buClr>
                <a:schemeClr val="accent5">
                  <a:lumMod val="75000"/>
                </a:schemeClr>
              </a:buClr>
              <a:buFontTx/>
              <a:buChar char="-"/>
            </a:pPr>
            <a:r>
              <a:rPr lang="hu-HU" dirty="0" err="1" smtClean="0">
                <a:latin typeface="Arial Narrow" panose="020B0606020202030204" pitchFamily="34" charset="0"/>
              </a:rPr>
              <a:t>McCreight</a:t>
            </a:r>
            <a:r>
              <a:rPr lang="hu-HU" dirty="0" smtClean="0">
                <a:latin typeface="Arial Narrow" panose="020B0606020202030204" pitchFamily="34" charset="0"/>
              </a:rPr>
              <a:t> 2004</a:t>
            </a:r>
          </a:p>
        </p:txBody>
      </p:sp>
      <p:cxnSp>
        <p:nvCxnSpPr>
          <p:cNvPr id="7" name="Egyenes összekötő nyíllal 6"/>
          <p:cNvCxnSpPr>
            <a:stCxn id="4" idx="2"/>
          </p:cNvCxnSpPr>
          <p:nvPr/>
        </p:nvCxnSpPr>
        <p:spPr>
          <a:xfrm flipH="1">
            <a:off x="2505456" y="1271016"/>
            <a:ext cx="3598164" cy="714391"/>
          </a:xfrm>
          <a:prstGeom prst="straightConnector1">
            <a:avLst/>
          </a:prstGeom>
          <a:ln w="19050"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Egyenes összekötő nyíllal 14"/>
          <p:cNvCxnSpPr>
            <a:stCxn id="4" idx="2"/>
          </p:cNvCxnSpPr>
          <p:nvPr/>
        </p:nvCxnSpPr>
        <p:spPr>
          <a:xfrm>
            <a:off x="6103620" y="1271016"/>
            <a:ext cx="3598164" cy="730893"/>
          </a:xfrm>
          <a:prstGeom prst="straightConnector1">
            <a:avLst/>
          </a:prstGeom>
          <a:ln w="19050"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églalap 17"/>
          <p:cNvSpPr/>
          <p:nvPr/>
        </p:nvSpPr>
        <p:spPr>
          <a:xfrm>
            <a:off x="6519672" y="5133459"/>
            <a:ext cx="503377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chemeClr val="accent5">
                  <a:lumMod val="75000"/>
                </a:schemeClr>
              </a:buClr>
            </a:pPr>
            <a:r>
              <a:rPr lang="hu-HU" b="1" dirty="0" smtClean="0">
                <a:latin typeface="Arial Narrow" panose="020B0606020202030204" pitchFamily="34" charset="0"/>
                <a:cs typeface="Calibri" panose="020F0502020204030204" pitchFamily="34" charset="0"/>
              </a:rPr>
              <a:t>↓</a:t>
            </a:r>
          </a:p>
          <a:p>
            <a:pPr algn="ctr">
              <a:buClr>
                <a:schemeClr val="accent5">
                  <a:lumMod val="75000"/>
                </a:schemeClr>
              </a:buClr>
            </a:pPr>
            <a:endParaRPr lang="hu-HU" b="1" dirty="0" smtClean="0">
              <a:latin typeface="Arial Narrow" panose="020B0606020202030204" pitchFamily="34" charset="0"/>
            </a:endParaRPr>
          </a:p>
          <a:p>
            <a:pPr algn="just">
              <a:buClr>
                <a:schemeClr val="accent5">
                  <a:lumMod val="75000"/>
                </a:schemeClr>
              </a:buClr>
            </a:pPr>
            <a:r>
              <a:rPr lang="hu-HU" b="1" dirty="0" smtClean="0">
                <a:latin typeface="Arial Narrow" panose="020B0606020202030204" pitchFamily="34" charset="0"/>
              </a:rPr>
              <a:t>Készítés: </a:t>
            </a:r>
            <a:r>
              <a:rPr lang="hu-HU" dirty="0" smtClean="0">
                <a:latin typeface="Arial Narrow" panose="020B0606020202030204" pitchFamily="34" charset="0"/>
              </a:rPr>
              <a:t>összetevőket (</a:t>
            </a:r>
            <a:r>
              <a:rPr lang="hu-HU" dirty="0" err="1" smtClean="0">
                <a:latin typeface="Arial Narrow" panose="020B0606020202030204" pitchFamily="34" charset="0"/>
              </a:rPr>
              <a:t>Ag</a:t>
            </a:r>
            <a:r>
              <a:rPr lang="hu-HU" dirty="0" smtClean="0">
                <a:latin typeface="Arial Narrow" panose="020B0606020202030204" pitchFamily="34" charset="0"/>
              </a:rPr>
              <a:t>-</a:t>
            </a:r>
            <a:r>
              <a:rPr lang="hu-HU" dirty="0" err="1" smtClean="0">
                <a:latin typeface="Arial Narrow" panose="020B0606020202030204" pitchFamily="34" charset="0"/>
              </a:rPr>
              <a:t>Cu</a:t>
            </a:r>
            <a:r>
              <a:rPr lang="hu-HU" dirty="0" smtClean="0">
                <a:latin typeface="Arial Narrow" panose="020B0606020202030204" pitchFamily="34" charset="0"/>
              </a:rPr>
              <a:t>-Pb) többlet kénnel összeolvasztják (</a:t>
            </a:r>
            <a:r>
              <a:rPr lang="hu-HU" dirty="0" err="1" smtClean="0">
                <a:latin typeface="Arial Narrow" panose="020B0606020202030204" pitchFamily="34" charset="0"/>
              </a:rPr>
              <a:t>o.p</a:t>
            </a:r>
            <a:r>
              <a:rPr lang="hu-HU" dirty="0" smtClean="0">
                <a:latin typeface="Arial Narrow" panose="020B0606020202030204" pitchFamily="34" charset="0"/>
              </a:rPr>
              <a:t>. ~ 440°C ólom miatt!)</a:t>
            </a:r>
          </a:p>
          <a:p>
            <a:pPr algn="just">
              <a:buClr>
                <a:schemeClr val="accent5">
                  <a:lumMod val="75000"/>
                </a:schemeClr>
              </a:buClr>
            </a:pPr>
            <a:r>
              <a:rPr lang="hu-HU" b="1" dirty="0" smtClean="0">
                <a:latin typeface="Arial Narrow" panose="020B0606020202030204" pitchFamily="34" charset="0"/>
              </a:rPr>
              <a:t>Felvitel: </a:t>
            </a:r>
            <a:r>
              <a:rPr lang="hu-HU" dirty="0" smtClean="0">
                <a:latin typeface="Arial Narrow" panose="020B0606020202030204" pitchFamily="34" charset="0"/>
              </a:rPr>
              <a:t>olvadt állapotban az előre kivésett mélyedésbe</a:t>
            </a:r>
          </a:p>
        </p:txBody>
      </p:sp>
      <p:sp>
        <p:nvSpPr>
          <p:cNvPr id="19" name="Téglalap 18"/>
          <p:cNvSpPr/>
          <p:nvPr/>
        </p:nvSpPr>
        <p:spPr>
          <a:xfrm>
            <a:off x="192024" y="4130959"/>
            <a:ext cx="503377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chemeClr val="accent5">
                  <a:lumMod val="75000"/>
                </a:schemeClr>
              </a:buClr>
            </a:pPr>
            <a:r>
              <a:rPr lang="hu-HU" b="1" dirty="0" smtClean="0">
                <a:latin typeface="Arial Narrow" panose="020B0606020202030204" pitchFamily="34" charset="0"/>
                <a:cs typeface="Calibri" panose="020F0502020204030204" pitchFamily="34" charset="0"/>
              </a:rPr>
              <a:t>↓</a:t>
            </a:r>
          </a:p>
          <a:p>
            <a:pPr algn="ctr">
              <a:buClr>
                <a:schemeClr val="accent5">
                  <a:lumMod val="75000"/>
                </a:schemeClr>
              </a:buClr>
            </a:pPr>
            <a:endParaRPr lang="hu-HU" b="1" dirty="0" smtClean="0">
              <a:latin typeface="Arial Narrow" panose="020B0606020202030204" pitchFamily="34" charset="0"/>
            </a:endParaRPr>
          </a:p>
          <a:p>
            <a:pPr algn="just">
              <a:buClr>
                <a:schemeClr val="accent5">
                  <a:lumMod val="75000"/>
                </a:schemeClr>
              </a:buClr>
            </a:pPr>
            <a:r>
              <a:rPr lang="hu-HU" b="1" dirty="0" smtClean="0">
                <a:latin typeface="Arial Narrow" panose="020B0606020202030204" pitchFamily="34" charset="0"/>
              </a:rPr>
              <a:t>Készítés: </a:t>
            </a:r>
            <a:r>
              <a:rPr lang="hu-HU" dirty="0" smtClean="0">
                <a:latin typeface="Arial Narrow" panose="020B0606020202030204" pitchFamily="34" charset="0"/>
              </a:rPr>
              <a:t>összetevőket (</a:t>
            </a:r>
            <a:r>
              <a:rPr lang="hu-HU" dirty="0" err="1" smtClean="0">
                <a:latin typeface="Arial Narrow" panose="020B0606020202030204" pitchFamily="34" charset="0"/>
              </a:rPr>
              <a:t>Ag-Cu</a:t>
            </a:r>
            <a:r>
              <a:rPr lang="hu-HU" dirty="0" smtClean="0">
                <a:latin typeface="Arial Narrow" panose="020B0606020202030204" pitchFamily="34" charset="0"/>
              </a:rPr>
              <a:t>) többlet kénnel összehevítik (</a:t>
            </a:r>
            <a:r>
              <a:rPr lang="hu-HU" dirty="0" err="1" smtClean="0">
                <a:latin typeface="Arial Narrow" panose="020B0606020202030204" pitchFamily="34" charset="0"/>
              </a:rPr>
              <a:t>o.p</a:t>
            </a:r>
            <a:r>
              <a:rPr lang="hu-HU" dirty="0" smtClean="0">
                <a:latin typeface="Arial Narrow" panose="020B0606020202030204" pitchFamily="34" charset="0"/>
              </a:rPr>
              <a:t>. ~ 680–860°C összetételtől függően!)</a:t>
            </a:r>
          </a:p>
          <a:p>
            <a:pPr algn="just">
              <a:buClr>
                <a:schemeClr val="accent5">
                  <a:lumMod val="75000"/>
                </a:schemeClr>
              </a:buClr>
            </a:pPr>
            <a:r>
              <a:rPr lang="hu-HU" b="1" dirty="0" smtClean="0">
                <a:latin typeface="Arial Narrow" panose="020B0606020202030204" pitchFamily="34" charset="0"/>
              </a:rPr>
              <a:t>Felvitel: </a:t>
            </a:r>
            <a:r>
              <a:rPr lang="hu-HU" dirty="0" smtClean="0">
                <a:latin typeface="Arial Narrow" panose="020B0606020202030204" pitchFamily="34" charset="0"/>
              </a:rPr>
              <a:t>máig vitatott </a:t>
            </a:r>
            <a:r>
              <a:rPr lang="hu-HU" dirty="0" smtClean="0">
                <a:latin typeface="Arial Narrow" panose="020B0606020202030204" pitchFamily="34" charset="0"/>
                <a:cs typeface="Calibri" panose="020F0502020204030204" pitchFamily="34" charset="0"/>
              </a:rPr>
              <a:t>→ olvadt vagy szilárd állapotban(?) (</a:t>
            </a:r>
            <a:r>
              <a:rPr lang="hu-HU" dirty="0" err="1" smtClean="0">
                <a:latin typeface="Arial Narrow" panose="020B0606020202030204" pitchFamily="34" charset="0"/>
                <a:cs typeface="Calibri" panose="020F0502020204030204" pitchFamily="34" charset="0"/>
              </a:rPr>
              <a:t>Ag</a:t>
            </a:r>
            <a:r>
              <a:rPr lang="hu-HU" dirty="0" smtClean="0">
                <a:latin typeface="Arial Narrow" panose="020B0606020202030204" pitchFamily="34" charset="0"/>
                <a:cs typeface="Calibri" panose="020F0502020204030204" pitchFamily="34" charset="0"/>
              </a:rPr>
              <a:t>-</a:t>
            </a:r>
            <a:r>
              <a:rPr lang="hu-HU" dirty="0" err="1" smtClean="0">
                <a:latin typeface="Arial Narrow" panose="020B0606020202030204" pitchFamily="34" charset="0"/>
                <a:cs typeface="Calibri" panose="020F0502020204030204" pitchFamily="34" charset="0"/>
              </a:rPr>
              <a:t>Cu</a:t>
            </a:r>
            <a:r>
              <a:rPr lang="hu-HU" dirty="0" smtClean="0">
                <a:latin typeface="Arial Narrow" panose="020B0606020202030204" pitchFamily="34" charset="0"/>
                <a:cs typeface="Calibri" panose="020F0502020204030204" pitchFamily="34" charset="0"/>
              </a:rPr>
              <a:t>-szulfidok olvadáspontjuk elérése előtt elbomlanak!); porítva vagy kompakt állapotban (?)</a:t>
            </a:r>
            <a:endParaRPr lang="hu-HU" dirty="0" smtClean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8152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 descr="I:\kézirat\2010\Kapvar_ovlemez_ok\Budaújlak\RT_RO_103_1864_ll_5-8_pasareti_ezustgarnitura_Z5A8063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47472" y="2738416"/>
            <a:ext cx="4674196" cy="1260000"/>
          </a:xfrm>
          <a:prstGeom prst="rect">
            <a:avLst/>
          </a:prstGeom>
          <a:noFill/>
        </p:spPr>
      </p:pic>
      <p:sp>
        <p:nvSpPr>
          <p:cNvPr id="4" name="Cím 1"/>
          <p:cNvSpPr txBox="1">
            <a:spLocks/>
          </p:cNvSpPr>
          <p:nvPr/>
        </p:nvSpPr>
        <p:spPr>
          <a:xfrm>
            <a:off x="347472" y="0"/>
            <a:ext cx="11512296" cy="127101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3200" b="1" u="sng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Mit?</a:t>
            </a:r>
            <a:r>
              <a:rPr lang="hu-HU" sz="32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hu-HU" sz="32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Miért? Mivel? </a:t>
            </a:r>
            <a:r>
              <a:rPr lang="hu-HU" sz="3200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– </a:t>
            </a:r>
            <a:r>
              <a:rPr lang="hu-HU" sz="2400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nielló a Kárpát-medencében</a:t>
            </a:r>
          </a:p>
        </p:txBody>
      </p:sp>
      <p:sp>
        <p:nvSpPr>
          <p:cNvPr id="2" name="Téglalap 1"/>
          <p:cNvSpPr/>
          <p:nvPr/>
        </p:nvSpPr>
        <p:spPr>
          <a:xfrm>
            <a:off x="342327" y="3982175"/>
            <a:ext cx="128358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chemeClr val="accent5">
                  <a:lumMod val="75000"/>
                </a:schemeClr>
              </a:buClr>
            </a:pPr>
            <a:r>
              <a:rPr lang="hu-HU" sz="1600" b="1" i="1" dirty="0" smtClean="0">
                <a:latin typeface="Arial Narrow" panose="020B0606020202030204" pitchFamily="34" charset="0"/>
              </a:rPr>
              <a:t>római kor</a:t>
            </a:r>
            <a:endParaRPr lang="hu-HU" sz="1600" b="1" i="1" dirty="0">
              <a:latin typeface="Arial Narrow" panose="020B0606020202030204" pitchFamily="34" charset="0"/>
            </a:endParaRPr>
          </a:p>
          <a:p>
            <a:pPr algn="ctr">
              <a:buClr>
                <a:schemeClr val="accent5">
                  <a:lumMod val="75000"/>
                </a:schemeClr>
              </a:buClr>
            </a:pPr>
            <a:r>
              <a:rPr lang="hu-HU" sz="1600" b="1" i="1" dirty="0" smtClean="0">
                <a:latin typeface="Arial Narrow" panose="020B0606020202030204" pitchFamily="34" charset="0"/>
              </a:rPr>
              <a:t>(1–5. század)</a:t>
            </a:r>
            <a:endParaRPr lang="hu-HU" sz="1600" i="1" dirty="0" smtClean="0">
              <a:latin typeface="Arial Narrow" panose="020B0606020202030204" pitchFamily="34" charset="0"/>
            </a:endParaRPr>
          </a:p>
        </p:txBody>
      </p:sp>
      <p:sp>
        <p:nvSpPr>
          <p:cNvPr id="9" name="Téglalap 8"/>
          <p:cNvSpPr/>
          <p:nvPr/>
        </p:nvSpPr>
        <p:spPr>
          <a:xfrm>
            <a:off x="7148037" y="3763177"/>
            <a:ext cx="194938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chemeClr val="accent5">
                  <a:lumMod val="75000"/>
                </a:schemeClr>
              </a:buClr>
            </a:pPr>
            <a:r>
              <a:rPr lang="hu-HU" sz="1600" b="1" i="1" dirty="0" smtClean="0">
                <a:latin typeface="Arial Narrow" panose="020B0606020202030204" pitchFamily="34" charset="0"/>
              </a:rPr>
              <a:t>hun kor (4–5. század)</a:t>
            </a:r>
            <a:endParaRPr lang="hu-HU" sz="1600" i="1" dirty="0" smtClean="0">
              <a:latin typeface="Arial Narrow" panose="020B0606020202030204" pitchFamily="34" charset="0"/>
            </a:endParaRPr>
          </a:p>
        </p:txBody>
      </p:sp>
      <p:sp>
        <p:nvSpPr>
          <p:cNvPr id="10" name="Téglalap 9"/>
          <p:cNvSpPr/>
          <p:nvPr/>
        </p:nvSpPr>
        <p:spPr>
          <a:xfrm>
            <a:off x="9836203" y="3998416"/>
            <a:ext cx="225159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chemeClr val="accent5">
                  <a:lumMod val="75000"/>
                </a:schemeClr>
              </a:buClr>
            </a:pPr>
            <a:r>
              <a:rPr lang="hu-HU" sz="1600" b="1" i="1" dirty="0" smtClean="0">
                <a:latin typeface="Arial Narrow" panose="020B0606020202030204" pitchFamily="34" charset="0"/>
              </a:rPr>
              <a:t>gepidák, </a:t>
            </a:r>
            <a:r>
              <a:rPr lang="hu-HU" sz="1600" b="1" i="1" dirty="0" err="1" smtClean="0">
                <a:latin typeface="Arial Narrow" panose="020B0606020202030204" pitchFamily="34" charset="0"/>
              </a:rPr>
              <a:t>langobardok</a:t>
            </a:r>
            <a:endParaRPr lang="hu-HU" sz="1600" b="1" i="1" dirty="0" smtClean="0">
              <a:latin typeface="Arial Narrow" panose="020B0606020202030204" pitchFamily="34" charset="0"/>
            </a:endParaRPr>
          </a:p>
          <a:p>
            <a:pPr algn="ctr">
              <a:buClr>
                <a:schemeClr val="accent5">
                  <a:lumMod val="75000"/>
                </a:schemeClr>
              </a:buClr>
            </a:pPr>
            <a:r>
              <a:rPr lang="hu-HU" sz="1600" b="1" i="1" dirty="0" smtClean="0">
                <a:latin typeface="Arial Narrow" panose="020B0606020202030204" pitchFamily="34" charset="0"/>
              </a:rPr>
              <a:t>(5–6. század)</a:t>
            </a:r>
            <a:endParaRPr lang="hu-HU" sz="1600" i="1" dirty="0" smtClean="0">
              <a:latin typeface="Arial Narrow" panose="020B0606020202030204" pitchFamily="34" charset="0"/>
            </a:endParaRPr>
          </a:p>
        </p:txBody>
      </p:sp>
      <p:sp>
        <p:nvSpPr>
          <p:cNvPr id="11" name="Téglalap 10"/>
          <p:cNvSpPr/>
          <p:nvPr/>
        </p:nvSpPr>
        <p:spPr>
          <a:xfrm>
            <a:off x="2043745" y="6383661"/>
            <a:ext cx="194938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chemeClr val="accent5">
                  <a:lumMod val="75000"/>
                </a:schemeClr>
              </a:buClr>
            </a:pPr>
            <a:r>
              <a:rPr lang="hu-HU" sz="1600" b="1" i="1" dirty="0" smtClean="0">
                <a:latin typeface="Arial Narrow" panose="020B0606020202030204" pitchFamily="34" charset="0"/>
              </a:rPr>
              <a:t>avar kor (7–9. század)</a:t>
            </a:r>
            <a:endParaRPr lang="hu-HU" sz="1600" i="1" dirty="0" smtClean="0">
              <a:latin typeface="Arial Narrow" panose="020B0606020202030204" pitchFamily="34" charset="0"/>
            </a:endParaRPr>
          </a:p>
        </p:txBody>
      </p:sp>
      <p:pic>
        <p:nvPicPr>
          <p:cNvPr id="12" name="Kép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8848" y="4223661"/>
            <a:ext cx="2154907" cy="2160000"/>
          </a:xfrm>
          <a:prstGeom prst="rect">
            <a:avLst/>
          </a:prstGeom>
        </p:spPr>
      </p:pic>
      <p:pic>
        <p:nvPicPr>
          <p:cNvPr id="16" name="Kép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1999" y="2224298"/>
            <a:ext cx="2340000" cy="1755000"/>
          </a:xfrm>
          <a:prstGeom prst="rect">
            <a:avLst/>
          </a:prstGeom>
        </p:spPr>
      </p:pic>
      <p:pic>
        <p:nvPicPr>
          <p:cNvPr id="17" name="Kép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1999" y="403075"/>
            <a:ext cx="2340000" cy="1755000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93" b="76667"/>
          <a:stretch/>
        </p:blipFill>
        <p:spPr>
          <a:xfrm>
            <a:off x="6560918" y="2318678"/>
            <a:ext cx="3123626" cy="1440000"/>
          </a:xfrm>
          <a:prstGeom prst="rect">
            <a:avLst/>
          </a:prstGeom>
        </p:spPr>
      </p:pic>
      <p:pic>
        <p:nvPicPr>
          <p:cNvPr id="21" name="Kép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25432" y="4644751"/>
            <a:ext cx="1393320" cy="1800000"/>
          </a:xfrm>
          <a:prstGeom prst="rect">
            <a:avLst/>
          </a:prstGeom>
        </p:spPr>
      </p:pic>
      <p:sp>
        <p:nvSpPr>
          <p:cNvPr id="22" name="Téglalap 21"/>
          <p:cNvSpPr/>
          <p:nvPr/>
        </p:nvSpPr>
        <p:spPr>
          <a:xfrm>
            <a:off x="4151468" y="6444751"/>
            <a:ext cx="194124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chemeClr val="accent5">
                  <a:lumMod val="75000"/>
                </a:schemeClr>
              </a:buClr>
            </a:pPr>
            <a:r>
              <a:rPr lang="hu-HU" sz="1600" b="1" i="1" dirty="0" smtClean="0">
                <a:latin typeface="Arial Narrow" panose="020B0606020202030204" pitchFamily="34" charset="0"/>
              </a:rPr>
              <a:t>13. század</a:t>
            </a:r>
            <a:endParaRPr lang="hu-HU" sz="1600" i="1" dirty="0" smtClean="0">
              <a:latin typeface="Arial Narrow" panose="020B0606020202030204" pitchFamily="34" charset="0"/>
            </a:endParaRPr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 rotWithShape="1">
          <a:blip r:embed="rId8"/>
          <a:srcRect t="28870" b="32351"/>
          <a:stretch/>
        </p:blipFill>
        <p:spPr>
          <a:xfrm>
            <a:off x="6217732" y="4978058"/>
            <a:ext cx="3810000" cy="749808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287796" y="4983305"/>
            <a:ext cx="1800000" cy="1800000"/>
          </a:xfrm>
          <a:prstGeom prst="rect">
            <a:avLst/>
          </a:prstGeom>
        </p:spPr>
      </p:pic>
      <p:sp>
        <p:nvSpPr>
          <p:cNvPr id="23" name="Téglalap 22"/>
          <p:cNvSpPr/>
          <p:nvPr/>
        </p:nvSpPr>
        <p:spPr>
          <a:xfrm>
            <a:off x="7148038" y="5672993"/>
            <a:ext cx="194938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chemeClr val="accent5">
                  <a:lumMod val="75000"/>
                </a:schemeClr>
              </a:buClr>
            </a:pPr>
            <a:r>
              <a:rPr lang="hu-HU" sz="1600" b="1" i="1" dirty="0" smtClean="0">
                <a:latin typeface="Arial Narrow" panose="020B0606020202030204" pitchFamily="34" charset="0"/>
              </a:rPr>
              <a:t>19. század</a:t>
            </a:r>
          </a:p>
        </p:txBody>
      </p:sp>
      <p:sp>
        <p:nvSpPr>
          <p:cNvPr id="24" name="Téglalap 23"/>
          <p:cNvSpPr/>
          <p:nvPr/>
        </p:nvSpPr>
        <p:spPr>
          <a:xfrm>
            <a:off x="7193373" y="6413973"/>
            <a:ext cx="309442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buClr>
                <a:schemeClr val="accent5">
                  <a:lumMod val="75000"/>
                </a:schemeClr>
              </a:buClr>
            </a:pPr>
            <a:r>
              <a:rPr lang="hu-HU" sz="1600" b="1" i="1" dirty="0" err="1" smtClean="0">
                <a:latin typeface="Arial Narrow" panose="020B0606020202030204" pitchFamily="34" charset="0"/>
              </a:rPr>
              <a:t>Stomfai</a:t>
            </a:r>
            <a:r>
              <a:rPr lang="hu-HU" sz="1600" b="1" i="1" dirty="0" smtClean="0">
                <a:latin typeface="Arial Narrow" panose="020B0606020202030204" pitchFamily="34" charset="0"/>
              </a:rPr>
              <a:t> Krisztina (1990-es évek) </a:t>
            </a:r>
            <a:r>
              <a:rPr lang="hu-HU" sz="1600" b="1" i="1" dirty="0" smtClean="0">
                <a:latin typeface="Arial Narrow" panose="020B0606020202030204" pitchFamily="34" charset="0"/>
                <a:cs typeface="Calibri" panose="020F0502020204030204" pitchFamily="34" charset="0"/>
              </a:rPr>
              <a:t>→</a:t>
            </a:r>
            <a:endParaRPr lang="hu-HU" sz="1600" i="1" dirty="0" smtClean="0">
              <a:latin typeface="Arial Narrow" panose="020B0606020202030204" pitchFamily="34" charset="0"/>
            </a:endParaRPr>
          </a:p>
        </p:txBody>
      </p:sp>
      <p:pic>
        <p:nvPicPr>
          <p:cNvPr id="18" name="Kép 3"/>
          <p:cNvPicPr>
            <a:picLocks noChangeAspect="1"/>
          </p:cNvPicPr>
          <p:nvPr/>
        </p:nvPicPr>
        <p:blipFill>
          <a:blip r:embed="rId10" cstate="screen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901" t="2180" r="2411" b="4498"/>
          <a:stretch>
            <a:fillRect/>
          </a:stretch>
        </p:blipFill>
        <p:spPr bwMode="auto">
          <a:xfrm>
            <a:off x="1536314" y="1054891"/>
            <a:ext cx="1637498" cy="16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Kép 24"/>
          <p:cNvPicPr>
            <a:picLocks noChangeAspect="1"/>
          </p:cNvPicPr>
          <p:nvPr/>
        </p:nvPicPr>
        <p:blipFill rotWithShape="1">
          <a:blip r:embed="rId12" cstate="screen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3958" t="5139" r="14584" b="2778"/>
          <a:stretch/>
        </p:blipFill>
        <p:spPr>
          <a:xfrm>
            <a:off x="5129123" y="1054891"/>
            <a:ext cx="1201356" cy="2700000"/>
          </a:xfrm>
          <a:prstGeom prst="rect">
            <a:avLst/>
          </a:prstGeom>
        </p:spPr>
      </p:pic>
      <p:pic>
        <p:nvPicPr>
          <p:cNvPr id="8" name="Kép 7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079324" y="616388"/>
            <a:ext cx="2086811" cy="1620000"/>
          </a:xfrm>
          <a:prstGeom prst="rect">
            <a:avLst/>
          </a:prstGeom>
        </p:spPr>
      </p:pic>
      <p:pic>
        <p:nvPicPr>
          <p:cNvPr id="13" name="Kép 12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8670" y="1047837"/>
            <a:ext cx="1665595" cy="1620000"/>
          </a:xfrm>
          <a:prstGeom prst="rect">
            <a:avLst/>
          </a:prstGeom>
        </p:spPr>
      </p:pic>
      <p:sp>
        <p:nvSpPr>
          <p:cNvPr id="26" name="Téglalap 25"/>
          <p:cNvSpPr/>
          <p:nvPr/>
        </p:nvSpPr>
        <p:spPr>
          <a:xfrm>
            <a:off x="198997" y="1695614"/>
            <a:ext cx="128358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buClr>
                <a:schemeClr val="accent5">
                  <a:lumMod val="75000"/>
                </a:schemeClr>
              </a:buClr>
            </a:pPr>
            <a:r>
              <a:rPr lang="hu-HU" sz="1600" b="1" i="1" dirty="0" smtClean="0">
                <a:latin typeface="Arial Narrow" panose="020B0606020202030204" pitchFamily="34" charset="0"/>
              </a:rPr>
              <a:t>Seuso-kincs</a:t>
            </a:r>
            <a:endParaRPr lang="hu-HU" sz="1600" i="1" dirty="0" smtClean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7589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1"/>
          <p:cNvSpPr txBox="1">
            <a:spLocks/>
          </p:cNvSpPr>
          <p:nvPr/>
        </p:nvSpPr>
        <p:spPr>
          <a:xfrm>
            <a:off x="347472" y="0"/>
            <a:ext cx="11512296" cy="127101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32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Mit? </a:t>
            </a:r>
            <a:r>
              <a:rPr lang="hu-HU" sz="3200" b="1" u="sng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Miért</a:t>
            </a:r>
            <a:r>
              <a:rPr lang="hu-HU" sz="32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? Mivel?</a:t>
            </a:r>
            <a:endParaRPr lang="hu-HU" sz="2400" dirty="0" smtClean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2" name="Téglalap 1"/>
          <p:cNvSpPr/>
          <p:nvPr/>
        </p:nvSpPr>
        <p:spPr>
          <a:xfrm>
            <a:off x="347472" y="1884090"/>
            <a:ext cx="1151229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2000" dirty="0" err="1" smtClean="0">
                <a:solidFill>
                  <a:srgbClr val="FF0000"/>
                </a:solidFill>
                <a:latin typeface="Arial Narrow" panose="020B0606020202030204" pitchFamily="34" charset="0"/>
              </a:rPr>
              <a:t>számos</a:t>
            </a:r>
            <a:r>
              <a:rPr lang="en-US" sz="2000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Arial Narrow" panose="020B0606020202030204" pitchFamily="34" charset="0"/>
              </a:rPr>
              <a:t>kérdés</a:t>
            </a:r>
            <a:r>
              <a:rPr lang="en-US" sz="2000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Arial Narrow" panose="020B0606020202030204" pitchFamily="34" charset="0"/>
              </a:rPr>
              <a:t>és</a:t>
            </a:r>
            <a:r>
              <a:rPr lang="en-US" sz="2000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Arial Narrow" panose="020B0606020202030204" pitchFamily="34" charset="0"/>
              </a:rPr>
              <a:t>bizonytalanság</a:t>
            </a:r>
            <a:r>
              <a:rPr lang="en-US" sz="2000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hu-HU" sz="2000" dirty="0" smtClean="0">
                <a:latin typeface="Arial Narrow" panose="020B0606020202030204" pitchFamily="34" charset="0"/>
              </a:rPr>
              <a:t>a nielló, mint díszítési technika kapcsán (</a:t>
            </a:r>
            <a:r>
              <a:rPr lang="en-US" sz="2000" dirty="0" err="1" smtClean="0">
                <a:latin typeface="Arial Narrow" panose="020B0606020202030204" pitchFamily="34" charset="0"/>
              </a:rPr>
              <a:t>különösen</a:t>
            </a:r>
            <a:r>
              <a:rPr lang="en-US" sz="2000" dirty="0" smtClean="0">
                <a:latin typeface="Arial Narrow" panose="020B0606020202030204" pitchFamily="34" charset="0"/>
              </a:rPr>
              <a:t> </a:t>
            </a:r>
            <a:r>
              <a:rPr lang="en-US" sz="2000" dirty="0" err="1">
                <a:latin typeface="Arial Narrow" panose="020B0606020202030204" pitchFamily="34" charset="0"/>
              </a:rPr>
              <a:t>az</a:t>
            </a:r>
            <a:r>
              <a:rPr lang="en-US" sz="2000" dirty="0">
                <a:latin typeface="Arial Narrow" panose="020B0606020202030204" pitchFamily="34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Arial Narrow" panose="020B0606020202030204" pitchFamily="34" charset="0"/>
              </a:rPr>
              <a:t>ólommentes</a:t>
            </a:r>
            <a:r>
              <a:rPr lang="en-US" sz="2000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Arial Narrow" panose="020B0606020202030204" pitchFamily="34" charset="0"/>
              </a:rPr>
              <a:t>niell</a:t>
            </a:r>
            <a:r>
              <a:rPr lang="hu-HU" sz="2000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ó</a:t>
            </a:r>
            <a:r>
              <a:rPr lang="en-US" sz="2000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Arial Narrow" panose="020B0606020202030204" pitchFamily="34" charset="0"/>
              </a:rPr>
              <a:t>összetétel</a:t>
            </a:r>
            <a:r>
              <a:rPr lang="hu-HU" sz="2000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e</a:t>
            </a:r>
            <a:r>
              <a:rPr lang="en-US" sz="2000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, </a:t>
            </a:r>
            <a:r>
              <a:rPr lang="hu-HU" sz="2000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készítése, alkalmazása</a:t>
            </a:r>
            <a:r>
              <a:rPr lang="hu-HU" sz="2000" dirty="0" smtClean="0">
                <a:latin typeface="Arial Narrow" panose="020B0606020202030204" pitchFamily="34" charset="0"/>
              </a:rPr>
              <a:t>) </a:t>
            </a:r>
            <a:r>
              <a:rPr lang="hu-HU" sz="2000" dirty="0">
                <a:latin typeface="Arial Narrow" panose="020B0606020202030204" pitchFamily="34" charset="0"/>
                <a:cs typeface="Calibri" panose="020F0502020204030204" pitchFamily="34" charset="0"/>
              </a:rPr>
              <a:t>→ </a:t>
            </a:r>
            <a:r>
              <a:rPr lang="hu-HU" sz="2000" dirty="0" smtClean="0">
                <a:latin typeface="Arial Narrow" panose="020B0606020202030204" pitchFamily="34" charset="0"/>
                <a:cs typeface="Calibri" panose="020F0502020204030204" pitchFamily="34" charset="0"/>
              </a:rPr>
              <a:t>a korabeli </a:t>
            </a:r>
            <a:r>
              <a:rPr lang="en-US" sz="2000" dirty="0" err="1" smtClean="0">
                <a:latin typeface="Arial Narrow" panose="020B0606020202030204" pitchFamily="34" charset="0"/>
              </a:rPr>
              <a:t>tárgyak</a:t>
            </a:r>
            <a:r>
              <a:rPr lang="en-US" sz="2000" dirty="0" smtClean="0">
                <a:latin typeface="Arial Narrow" panose="020B0606020202030204" pitchFamily="34" charset="0"/>
              </a:rPr>
              <a:t> </a:t>
            </a:r>
            <a:r>
              <a:rPr lang="en-US" sz="2000" dirty="0" err="1" smtClean="0">
                <a:latin typeface="Arial Narrow" panose="020B0606020202030204" pitchFamily="34" charset="0"/>
              </a:rPr>
              <a:t>niell</a:t>
            </a:r>
            <a:r>
              <a:rPr lang="hu-HU" sz="2000" dirty="0" smtClean="0">
                <a:latin typeface="Arial Narrow" panose="020B0606020202030204" pitchFamily="34" charset="0"/>
              </a:rPr>
              <a:t>ó</a:t>
            </a:r>
            <a:r>
              <a:rPr lang="en-US" sz="2000" dirty="0" err="1" smtClean="0">
                <a:latin typeface="Arial Narrow" panose="020B0606020202030204" pitchFamily="34" charset="0"/>
              </a:rPr>
              <a:t>berakásainak</a:t>
            </a:r>
            <a:r>
              <a:rPr lang="en-US" sz="2000" dirty="0" smtClean="0">
                <a:latin typeface="Arial Narrow" panose="020B0606020202030204" pitchFamily="34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Arial Narrow" panose="020B0606020202030204" pitchFamily="34" charset="0"/>
              </a:rPr>
              <a:t>részletes</a:t>
            </a:r>
            <a:r>
              <a:rPr lang="en-US" sz="2000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Arial Narrow" panose="020B0606020202030204" pitchFamily="34" charset="0"/>
              </a:rPr>
              <a:t>geokémiai</a:t>
            </a:r>
            <a:r>
              <a:rPr lang="en-US" sz="2000" dirty="0">
                <a:solidFill>
                  <a:srgbClr val="FF0000"/>
                </a:solidFill>
                <a:latin typeface="Arial Narrow" panose="020B0606020202030204" pitchFamily="34" charset="0"/>
              </a:rPr>
              <a:t>, </a:t>
            </a:r>
            <a:r>
              <a:rPr lang="hu-HU" sz="2000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szöveti</a:t>
            </a:r>
            <a:r>
              <a:rPr lang="en-US" sz="2000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Arial Narrow" panose="020B0606020202030204" pitchFamily="34" charset="0"/>
              </a:rPr>
              <a:t>és</a:t>
            </a:r>
            <a:r>
              <a:rPr lang="en-US" sz="2000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Arial Narrow" panose="020B0606020202030204" pitchFamily="34" charset="0"/>
              </a:rPr>
              <a:t>ásványtani</a:t>
            </a:r>
            <a:r>
              <a:rPr lang="en-US" sz="2000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Arial Narrow" panose="020B0606020202030204" pitchFamily="34" charset="0"/>
              </a:rPr>
              <a:t>elemzése</a:t>
            </a:r>
            <a:r>
              <a:rPr lang="en-US" sz="2000" dirty="0" smtClean="0">
                <a:latin typeface="Arial Narrow" panose="020B0606020202030204" pitchFamily="34" charset="0"/>
              </a:rPr>
              <a:t>, </a:t>
            </a:r>
            <a:r>
              <a:rPr lang="en-US" sz="2000" dirty="0" err="1">
                <a:latin typeface="Arial Narrow" panose="020B0606020202030204" pitchFamily="34" charset="0"/>
              </a:rPr>
              <a:t>valamint</a:t>
            </a:r>
            <a:r>
              <a:rPr lang="en-US" sz="2000" dirty="0">
                <a:latin typeface="Arial Narrow" panose="020B0606020202030204" pitchFamily="34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Arial Narrow" panose="020B0606020202030204" pitchFamily="34" charset="0"/>
              </a:rPr>
              <a:t>kísérleti</a:t>
            </a:r>
            <a:r>
              <a:rPr lang="en-US" sz="2000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Arial Narrow" panose="020B0606020202030204" pitchFamily="34" charset="0"/>
              </a:rPr>
              <a:t>vizsgálatok</a:t>
            </a:r>
            <a:r>
              <a:rPr lang="en-US" sz="2000" dirty="0">
                <a:latin typeface="Arial Narrow" panose="020B0606020202030204" pitchFamily="34" charset="0"/>
              </a:rPr>
              <a:t> </a:t>
            </a:r>
            <a:r>
              <a:rPr lang="en-US" sz="2000" dirty="0" err="1">
                <a:latin typeface="Arial Narrow" panose="020B0606020202030204" pitchFamily="34" charset="0"/>
              </a:rPr>
              <a:t>elengedhetetlenek</a:t>
            </a:r>
            <a:r>
              <a:rPr lang="en-US" sz="2000" dirty="0">
                <a:latin typeface="Arial Narrow" panose="020B0606020202030204" pitchFamily="34" charset="0"/>
              </a:rPr>
              <a:t> </a:t>
            </a:r>
            <a:r>
              <a:rPr lang="en-US" sz="2000" dirty="0" err="1">
                <a:latin typeface="Arial Narrow" panose="020B0606020202030204" pitchFamily="34" charset="0"/>
              </a:rPr>
              <a:t>az</a:t>
            </a:r>
            <a:r>
              <a:rPr lang="en-US" sz="2000" dirty="0">
                <a:latin typeface="Arial Narrow" panose="020B0606020202030204" pitchFamily="34" charset="0"/>
              </a:rPr>
              <a:t> </a:t>
            </a:r>
            <a:r>
              <a:rPr lang="en-US" sz="2000" dirty="0" err="1">
                <a:latin typeface="Arial Narrow" panose="020B0606020202030204" pitchFamily="34" charset="0"/>
              </a:rPr>
              <a:t>eredeti</a:t>
            </a:r>
            <a:r>
              <a:rPr lang="en-US" sz="2000" dirty="0">
                <a:latin typeface="Arial Narrow" panose="020B0606020202030204" pitchFamily="34" charset="0"/>
              </a:rPr>
              <a:t> </a:t>
            </a:r>
            <a:r>
              <a:rPr lang="en-US" sz="2000" dirty="0" err="1" smtClean="0">
                <a:latin typeface="Arial Narrow" panose="020B0606020202030204" pitchFamily="34" charset="0"/>
              </a:rPr>
              <a:t>niell</a:t>
            </a:r>
            <a:r>
              <a:rPr lang="hu-HU" sz="2000" dirty="0" smtClean="0">
                <a:latin typeface="Arial Narrow" panose="020B0606020202030204" pitchFamily="34" charset="0"/>
              </a:rPr>
              <a:t>ó</a:t>
            </a:r>
            <a:r>
              <a:rPr lang="en-US" sz="2000" dirty="0" err="1" smtClean="0">
                <a:latin typeface="Arial Narrow" panose="020B0606020202030204" pitchFamily="34" charset="0"/>
              </a:rPr>
              <a:t>technika</a:t>
            </a:r>
            <a:r>
              <a:rPr lang="en-US" sz="2000" dirty="0" smtClean="0">
                <a:latin typeface="Arial Narrow" panose="020B0606020202030204" pitchFamily="34" charset="0"/>
              </a:rPr>
              <a:t> </a:t>
            </a:r>
            <a:r>
              <a:rPr lang="hu-HU" sz="2000" dirty="0" smtClean="0">
                <a:latin typeface="Arial Narrow" panose="020B0606020202030204" pitchFamily="34" charset="0"/>
              </a:rPr>
              <a:t>megismeréséhez</a:t>
            </a:r>
          </a:p>
          <a:p>
            <a:pPr>
              <a:buClr>
                <a:schemeClr val="accent5">
                  <a:lumMod val="75000"/>
                </a:schemeClr>
              </a:buClr>
            </a:pPr>
            <a:endParaRPr lang="hu-HU" sz="2000" dirty="0" smtClean="0">
              <a:latin typeface="Arial Narrow" panose="020B0606020202030204" pitchFamily="34" charset="0"/>
            </a:endParaRPr>
          </a:p>
          <a:p>
            <a:pPr marL="285750" indent="-285750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hu-HU" sz="2000" dirty="0" smtClean="0">
                <a:latin typeface="Arial Narrow" panose="020B0606020202030204" pitchFamily="34" charset="0"/>
              </a:rPr>
              <a:t>bár </a:t>
            </a:r>
            <a:r>
              <a:rPr lang="hu-HU" sz="2000" dirty="0">
                <a:latin typeface="Arial Narrow" panose="020B0606020202030204" pitchFamily="34" charset="0"/>
              </a:rPr>
              <a:t>a </a:t>
            </a:r>
            <a:r>
              <a:rPr lang="hu-HU" sz="2000" dirty="0" err="1">
                <a:latin typeface="Arial Narrow" panose="020B0606020202030204" pitchFamily="34" charset="0"/>
              </a:rPr>
              <a:t>niellóberakásos</a:t>
            </a:r>
            <a:r>
              <a:rPr lang="hu-HU" sz="2000" dirty="0">
                <a:latin typeface="Arial Narrow" panose="020B0606020202030204" pitchFamily="34" charset="0"/>
              </a:rPr>
              <a:t> leletek </a:t>
            </a:r>
            <a:r>
              <a:rPr lang="hu-HU" sz="2000" dirty="0">
                <a:solidFill>
                  <a:srgbClr val="FF0000"/>
                </a:solidFill>
                <a:latin typeface="Arial Narrow" panose="020B0606020202030204" pitchFamily="34" charset="0"/>
              </a:rPr>
              <a:t>viszonylag gyakoriak a Kárpát-medencében</a:t>
            </a:r>
            <a:r>
              <a:rPr lang="hu-HU" sz="2000" dirty="0">
                <a:latin typeface="Arial Narrow" panose="020B0606020202030204" pitchFamily="34" charset="0"/>
              </a:rPr>
              <a:t>, részteles archeometriai vizsgálatukra eddig még nem került </a:t>
            </a:r>
            <a:r>
              <a:rPr lang="hu-HU" sz="2000" dirty="0" smtClean="0">
                <a:latin typeface="Arial Narrow" panose="020B0606020202030204" pitchFamily="34" charset="0"/>
              </a:rPr>
              <a:t>sor (</a:t>
            </a:r>
            <a:r>
              <a:rPr lang="hu-HU" sz="2000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csupán néhány esettanulmány </a:t>
            </a:r>
            <a:r>
              <a:rPr lang="hu-HU" sz="2000" dirty="0" smtClean="0">
                <a:latin typeface="Arial Narrow" panose="020B0606020202030204" pitchFamily="34" charset="0"/>
              </a:rPr>
              <a:t>ismert) </a:t>
            </a:r>
            <a:r>
              <a:rPr lang="hu-HU" sz="2000" dirty="0">
                <a:latin typeface="Arial Narrow" panose="020B0606020202030204" pitchFamily="34" charset="0"/>
                <a:cs typeface="Calibri" panose="020F0502020204030204" pitchFamily="34" charset="0"/>
              </a:rPr>
              <a:t>→</a:t>
            </a:r>
            <a:r>
              <a:rPr lang="hu-HU" sz="2000" dirty="0" smtClean="0">
                <a:latin typeface="Arial Narrow" panose="020B0606020202030204" pitchFamily="34" charset="0"/>
              </a:rPr>
              <a:t> </a:t>
            </a:r>
            <a:r>
              <a:rPr lang="hu-HU" sz="2000" dirty="0">
                <a:latin typeface="Arial Narrow" panose="020B0606020202030204" pitchFamily="34" charset="0"/>
              </a:rPr>
              <a:t>a különböző korok </a:t>
            </a:r>
            <a:r>
              <a:rPr lang="hu-HU" sz="2000" dirty="0" err="1">
                <a:latin typeface="Arial Narrow" panose="020B0606020202030204" pitchFamily="34" charset="0"/>
              </a:rPr>
              <a:t>niellóberakásainak</a:t>
            </a:r>
            <a:r>
              <a:rPr lang="hu-HU" sz="2000" dirty="0">
                <a:latin typeface="Arial Narrow" panose="020B0606020202030204" pitchFamily="34" charset="0"/>
              </a:rPr>
              <a:t> </a:t>
            </a:r>
            <a:r>
              <a:rPr lang="hu-HU" sz="2000" dirty="0">
                <a:solidFill>
                  <a:srgbClr val="FF0000"/>
                </a:solidFill>
                <a:latin typeface="Arial Narrow" panose="020B0606020202030204" pitchFamily="34" charset="0"/>
              </a:rPr>
              <a:t>részletes, statisztikailag releváns elemzése</a:t>
            </a:r>
            <a:r>
              <a:rPr lang="hu-HU" sz="2000" dirty="0">
                <a:latin typeface="Arial Narrow" panose="020B0606020202030204" pitchFamily="34" charset="0"/>
              </a:rPr>
              <a:t> a Kárpát-medencéből még </a:t>
            </a:r>
            <a:r>
              <a:rPr lang="hu-HU" sz="2000" dirty="0" smtClean="0">
                <a:latin typeface="Arial Narrow" panose="020B0606020202030204" pitchFamily="34" charset="0"/>
              </a:rPr>
              <a:t>hiányzik</a:t>
            </a:r>
          </a:p>
          <a:p>
            <a:pPr>
              <a:buClr>
                <a:schemeClr val="accent5">
                  <a:lumMod val="75000"/>
                </a:schemeClr>
              </a:buClr>
            </a:pPr>
            <a:endParaRPr lang="hu-HU" sz="2000" dirty="0" smtClean="0">
              <a:latin typeface="Arial Narrow" panose="020B0606020202030204" pitchFamily="34" charset="0"/>
            </a:endParaRPr>
          </a:p>
          <a:p>
            <a:pPr marL="285750" indent="-285750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hu-HU" sz="2000" dirty="0" smtClean="0">
                <a:latin typeface="Arial Narrow" panose="020B0606020202030204" pitchFamily="34" charset="0"/>
              </a:rPr>
              <a:t>bár </a:t>
            </a:r>
            <a:r>
              <a:rPr lang="hu-HU" sz="2000" dirty="0">
                <a:latin typeface="Arial Narrow" panose="020B0606020202030204" pitchFamily="34" charset="0"/>
              </a:rPr>
              <a:t>ismert pár korábbi kísérleti munka a nielló készítési és berakási módjáról, azonban az </a:t>
            </a:r>
            <a:r>
              <a:rPr lang="hu-HU" sz="2000" dirty="0">
                <a:solidFill>
                  <a:srgbClr val="FF0000"/>
                </a:solidFill>
                <a:latin typeface="Arial Narrow" panose="020B0606020202030204" pitchFamily="34" charset="0"/>
              </a:rPr>
              <a:t>ólommentes nielló készítése és alkalmazása máig </a:t>
            </a:r>
            <a:r>
              <a:rPr lang="hu-HU" sz="2000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bizonytalan</a:t>
            </a:r>
            <a:r>
              <a:rPr lang="hu-HU" sz="2000" dirty="0" smtClean="0">
                <a:latin typeface="Arial Narrow" panose="020B0606020202030204" pitchFamily="34" charset="0"/>
              </a:rPr>
              <a:t> </a:t>
            </a:r>
            <a:r>
              <a:rPr lang="hu-HU" sz="2000" dirty="0">
                <a:latin typeface="Arial Narrow" panose="020B0606020202030204" pitchFamily="34" charset="0"/>
                <a:cs typeface="Calibri" panose="020F0502020204030204" pitchFamily="34" charset="0"/>
              </a:rPr>
              <a:t>→ </a:t>
            </a:r>
            <a:r>
              <a:rPr lang="hu-HU" sz="2000" dirty="0" smtClean="0">
                <a:latin typeface="Arial Narrow" panose="020B0606020202030204" pitchFamily="34" charset="0"/>
                <a:cs typeface="Calibri" panose="020F0502020204030204" pitchFamily="34" charset="0"/>
              </a:rPr>
              <a:t>t</a:t>
            </a:r>
            <a:r>
              <a:rPr lang="hu-HU" sz="2000" dirty="0" smtClean="0">
                <a:latin typeface="Arial Narrow" panose="020B0606020202030204" pitchFamily="34" charset="0"/>
              </a:rPr>
              <a:t>ovábbá </a:t>
            </a:r>
            <a:r>
              <a:rPr lang="hu-HU" sz="2000" dirty="0">
                <a:latin typeface="Arial Narrow" panose="020B0606020202030204" pitchFamily="34" charset="0"/>
              </a:rPr>
              <a:t>a különböző kísérletek során előállított nielló </a:t>
            </a:r>
            <a:r>
              <a:rPr lang="hu-HU" sz="2000" dirty="0">
                <a:solidFill>
                  <a:srgbClr val="FF0000"/>
                </a:solidFill>
                <a:latin typeface="Arial Narrow" panose="020B0606020202030204" pitchFamily="34" charset="0"/>
              </a:rPr>
              <a:t>részletes geokémiai, szöveti és ásványtani jellemzése is </a:t>
            </a:r>
            <a:r>
              <a:rPr lang="hu-HU" sz="2000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hiányos</a:t>
            </a:r>
            <a:endParaRPr lang="en-US" sz="2000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3092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1"/>
          <p:cNvSpPr txBox="1">
            <a:spLocks/>
          </p:cNvSpPr>
          <p:nvPr/>
        </p:nvSpPr>
        <p:spPr>
          <a:xfrm>
            <a:off x="347472" y="0"/>
            <a:ext cx="11512296" cy="127101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32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Mit? </a:t>
            </a:r>
            <a:r>
              <a:rPr lang="hu-HU" sz="32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Miért? </a:t>
            </a:r>
            <a:r>
              <a:rPr lang="hu-HU" sz="3200" b="1" u="sng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Mivel</a:t>
            </a:r>
            <a:r>
              <a:rPr lang="hu-HU" sz="32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?</a:t>
            </a:r>
            <a:endParaRPr lang="hu-HU" sz="3200" dirty="0" smtClean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2" name="Téglalap 1"/>
          <p:cNvSpPr/>
          <p:nvPr/>
        </p:nvSpPr>
        <p:spPr>
          <a:xfrm>
            <a:off x="472058" y="1985407"/>
            <a:ext cx="5631561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chemeClr val="accent5">
                  <a:lumMod val="75000"/>
                </a:schemeClr>
              </a:buClr>
            </a:pPr>
            <a:r>
              <a:rPr lang="hu-HU" b="1" dirty="0" smtClean="0">
                <a:latin typeface="Arial Narrow" panose="020B0606020202030204" pitchFamily="34" charset="0"/>
              </a:rPr>
              <a:t>WP1: régészeti, történeti és modern kori </a:t>
            </a:r>
            <a:r>
              <a:rPr lang="hu-HU" b="1" dirty="0" err="1" smtClean="0">
                <a:latin typeface="Arial Narrow" panose="020B0606020202030204" pitchFamily="34" charset="0"/>
              </a:rPr>
              <a:t>niellóberakásos</a:t>
            </a:r>
            <a:r>
              <a:rPr lang="hu-HU" b="1" dirty="0" smtClean="0">
                <a:latin typeface="Arial Narrow" panose="020B0606020202030204" pitchFamily="34" charset="0"/>
              </a:rPr>
              <a:t> tárgyak archeometriai vizsgálata</a:t>
            </a:r>
          </a:p>
          <a:p>
            <a:pPr algn="just">
              <a:buClr>
                <a:schemeClr val="accent5">
                  <a:lumMod val="75000"/>
                </a:schemeClr>
              </a:buClr>
            </a:pPr>
            <a:endParaRPr lang="hu-HU" b="1" dirty="0" smtClean="0">
              <a:latin typeface="Arial Narrow" panose="020B0606020202030204" pitchFamily="34" charset="0"/>
            </a:endParaRPr>
          </a:p>
          <a:p>
            <a:pPr marL="285750" indent="-285750" algn="just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hu-HU" dirty="0">
                <a:solidFill>
                  <a:srgbClr val="FF0000"/>
                </a:solidFill>
                <a:latin typeface="Arial Narrow" panose="020B0606020202030204" pitchFamily="34" charset="0"/>
              </a:rPr>
              <a:t>statisztikailag releváns </a:t>
            </a:r>
            <a:r>
              <a:rPr lang="hu-HU" dirty="0">
                <a:latin typeface="Arial Narrow" panose="020B0606020202030204" pitchFamily="34" charset="0"/>
              </a:rPr>
              <a:t>mennyiségű </a:t>
            </a:r>
            <a:r>
              <a:rPr lang="hu-HU" dirty="0" err="1" smtClean="0">
                <a:latin typeface="Arial Narrow" panose="020B0606020202030204" pitchFamily="34" charset="0"/>
              </a:rPr>
              <a:t>niellóberakásos</a:t>
            </a:r>
            <a:r>
              <a:rPr lang="hu-HU" dirty="0" smtClean="0">
                <a:latin typeface="Arial Narrow" panose="020B0606020202030204" pitchFamily="34" charset="0"/>
              </a:rPr>
              <a:t> </a:t>
            </a:r>
            <a:r>
              <a:rPr lang="hu-HU" dirty="0">
                <a:latin typeface="Arial Narrow" panose="020B0606020202030204" pitchFamily="34" charset="0"/>
              </a:rPr>
              <a:t>tárgy részletes archeometriai </a:t>
            </a:r>
            <a:r>
              <a:rPr lang="hu-HU" dirty="0" smtClean="0">
                <a:latin typeface="Arial Narrow" panose="020B0606020202030204" pitchFamily="34" charset="0"/>
              </a:rPr>
              <a:t>vizsgálata a </a:t>
            </a:r>
            <a:r>
              <a:rPr lang="hu-HU" dirty="0">
                <a:solidFill>
                  <a:srgbClr val="FF0000"/>
                </a:solidFill>
                <a:latin typeface="Arial Narrow" panose="020B0606020202030204" pitchFamily="34" charset="0"/>
              </a:rPr>
              <a:t>római kortól a modern </a:t>
            </a:r>
            <a:r>
              <a:rPr lang="hu-HU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korig</a:t>
            </a:r>
          </a:p>
          <a:p>
            <a:pPr marL="285750" indent="-285750" algn="just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hu-HU" dirty="0" smtClean="0">
                <a:latin typeface="Arial Narrow" panose="020B0606020202030204" pitchFamily="34" charset="0"/>
              </a:rPr>
              <a:t>hazai múzeumok anyaga</a:t>
            </a:r>
          </a:p>
          <a:p>
            <a:pPr marL="285750" indent="-285750" algn="just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hu-HU" dirty="0">
                <a:latin typeface="Arial Narrow" panose="020B0606020202030204" pitchFamily="34" charset="0"/>
              </a:rPr>
              <a:t>f</a:t>
            </a:r>
            <a:r>
              <a:rPr lang="hu-HU" dirty="0" smtClean="0">
                <a:latin typeface="Arial Narrow" panose="020B0606020202030204" pitchFamily="34" charset="0"/>
              </a:rPr>
              <a:t>ő </a:t>
            </a:r>
            <a:r>
              <a:rPr lang="hu-HU" dirty="0">
                <a:latin typeface="Arial Narrow" panose="020B0606020202030204" pitchFamily="34" charset="0"/>
              </a:rPr>
              <a:t>cél a későbbi kutatások során is felhasználható </a:t>
            </a:r>
            <a:r>
              <a:rPr lang="hu-HU" dirty="0">
                <a:solidFill>
                  <a:srgbClr val="FF0000"/>
                </a:solidFill>
                <a:latin typeface="Arial Narrow" panose="020B0606020202030204" pitchFamily="34" charset="0"/>
              </a:rPr>
              <a:t>adatbázis építése</a:t>
            </a:r>
            <a:r>
              <a:rPr lang="hu-HU" dirty="0">
                <a:latin typeface="Arial Narrow" panose="020B0606020202030204" pitchFamily="34" charset="0"/>
              </a:rPr>
              <a:t>, valamint a különböző korok </a:t>
            </a:r>
            <a:r>
              <a:rPr lang="hu-HU" dirty="0" err="1">
                <a:latin typeface="Arial Narrow" panose="020B0606020202030204" pitchFamily="34" charset="0"/>
              </a:rPr>
              <a:t>niellói</a:t>
            </a:r>
            <a:r>
              <a:rPr lang="hu-HU" dirty="0">
                <a:latin typeface="Arial Narrow" panose="020B0606020202030204" pitchFamily="34" charset="0"/>
              </a:rPr>
              <a:t> összetételében vagy készítési technikájában megjelenő </a:t>
            </a:r>
            <a:r>
              <a:rPr lang="hu-HU" dirty="0">
                <a:solidFill>
                  <a:srgbClr val="FF0000"/>
                </a:solidFill>
                <a:latin typeface="Arial Narrow" panose="020B0606020202030204" pitchFamily="34" charset="0"/>
              </a:rPr>
              <a:t>változások </a:t>
            </a:r>
            <a:r>
              <a:rPr lang="hu-HU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kimutatása</a:t>
            </a:r>
          </a:p>
        </p:txBody>
      </p:sp>
      <p:sp>
        <p:nvSpPr>
          <p:cNvPr id="14" name="Téglalap 13"/>
          <p:cNvSpPr/>
          <p:nvPr/>
        </p:nvSpPr>
        <p:spPr>
          <a:xfrm>
            <a:off x="6812280" y="2001909"/>
            <a:ext cx="502462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chemeClr val="accent5">
                  <a:lumMod val="75000"/>
                </a:schemeClr>
              </a:buClr>
            </a:pPr>
            <a:r>
              <a:rPr lang="hu-HU" b="1" dirty="0" smtClean="0">
                <a:latin typeface="Arial Narrow" panose="020B0606020202030204" pitchFamily="34" charset="0"/>
              </a:rPr>
              <a:t>WP2: kísérleti </a:t>
            </a:r>
            <a:r>
              <a:rPr lang="hu-HU" b="1" dirty="0" err="1" smtClean="0">
                <a:latin typeface="Arial Narrow" panose="020B0606020202030204" pitchFamily="34" charset="0"/>
              </a:rPr>
              <a:t>niellókészítés</a:t>
            </a:r>
            <a:endParaRPr lang="hu-HU" b="1" dirty="0" smtClean="0">
              <a:latin typeface="Arial Narrow" panose="020B0606020202030204" pitchFamily="34" charset="0"/>
            </a:endParaRPr>
          </a:p>
          <a:p>
            <a:pPr algn="ctr">
              <a:buClr>
                <a:schemeClr val="accent5">
                  <a:lumMod val="75000"/>
                </a:schemeClr>
              </a:buClr>
            </a:pPr>
            <a:endParaRPr lang="hu-HU" b="1" dirty="0" smtClean="0">
              <a:latin typeface="Arial Narrow" panose="020B0606020202030204" pitchFamily="34" charset="0"/>
            </a:endParaRPr>
          </a:p>
          <a:p>
            <a:pPr marL="285750" indent="-285750" algn="just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hu-HU" dirty="0" smtClean="0">
                <a:latin typeface="Arial Narrow" panose="020B0606020202030204" pitchFamily="34" charset="0"/>
              </a:rPr>
              <a:t>teljes </a:t>
            </a:r>
            <a:r>
              <a:rPr lang="hu-HU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kísérletsorozat</a:t>
            </a:r>
            <a:r>
              <a:rPr lang="hu-HU" dirty="0" smtClean="0">
                <a:latin typeface="Arial Narrow" panose="020B0606020202030204" pitchFamily="34" charset="0"/>
              </a:rPr>
              <a:t> a </a:t>
            </a:r>
            <a:r>
              <a:rPr lang="hu-HU" dirty="0">
                <a:latin typeface="Arial Narrow" panose="020B0606020202030204" pitchFamily="34" charset="0"/>
              </a:rPr>
              <a:t>különböző típusú </a:t>
            </a:r>
            <a:r>
              <a:rPr lang="hu-HU" dirty="0" smtClean="0">
                <a:latin typeface="Arial Narrow" panose="020B0606020202030204" pitchFamily="34" charset="0"/>
              </a:rPr>
              <a:t>nielló </a:t>
            </a:r>
            <a:r>
              <a:rPr lang="hu-HU" dirty="0">
                <a:latin typeface="Arial Narrow" panose="020B0606020202030204" pitchFamily="34" charset="0"/>
              </a:rPr>
              <a:t>(különös tekintettel az ólommentes </a:t>
            </a:r>
            <a:r>
              <a:rPr lang="hu-HU" dirty="0" smtClean="0">
                <a:latin typeface="Arial Narrow" panose="020B0606020202030204" pitchFamily="34" charset="0"/>
              </a:rPr>
              <a:t>nielló </a:t>
            </a:r>
            <a:r>
              <a:rPr lang="hu-HU" dirty="0">
                <a:latin typeface="Arial Narrow" panose="020B0606020202030204" pitchFamily="34" charset="0"/>
              </a:rPr>
              <a:t>berakásokra) előállításának és alkalmazásának </a:t>
            </a:r>
            <a:r>
              <a:rPr lang="hu-HU" dirty="0" smtClean="0">
                <a:latin typeface="Arial Narrow" panose="020B0606020202030204" pitchFamily="34" charset="0"/>
              </a:rPr>
              <a:t>rekonstruálására</a:t>
            </a:r>
          </a:p>
          <a:p>
            <a:pPr marL="285750" indent="-285750" algn="just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hu-HU" dirty="0" smtClean="0">
                <a:latin typeface="Arial Narrow" panose="020B0606020202030204" pitchFamily="34" charset="0"/>
              </a:rPr>
              <a:t>ismert </a:t>
            </a:r>
            <a:r>
              <a:rPr lang="hu-HU" dirty="0">
                <a:latin typeface="Arial Narrow" panose="020B0606020202030204" pitchFamily="34" charset="0"/>
              </a:rPr>
              <a:t>történelmi </a:t>
            </a:r>
            <a:r>
              <a:rPr lang="hu-HU" dirty="0" smtClean="0">
                <a:latin typeface="Arial Narrow" panose="020B0606020202030204" pitchFamily="34" charset="0"/>
              </a:rPr>
              <a:t>forrásokon/receptúrákon </a:t>
            </a:r>
            <a:r>
              <a:rPr lang="hu-HU" dirty="0">
                <a:latin typeface="Arial Narrow" panose="020B0606020202030204" pitchFamily="34" charset="0"/>
              </a:rPr>
              <a:t>és régészeti tárgyakon végzett megfigyeléseken </a:t>
            </a:r>
            <a:r>
              <a:rPr lang="hu-HU" dirty="0" smtClean="0">
                <a:latin typeface="Arial Narrow" panose="020B0606020202030204" pitchFamily="34" charset="0"/>
              </a:rPr>
              <a:t>alapul</a:t>
            </a:r>
          </a:p>
        </p:txBody>
      </p:sp>
      <p:cxnSp>
        <p:nvCxnSpPr>
          <p:cNvPr id="7" name="Egyenes összekötő nyíllal 6"/>
          <p:cNvCxnSpPr>
            <a:stCxn id="4" idx="2"/>
          </p:cNvCxnSpPr>
          <p:nvPr/>
        </p:nvCxnSpPr>
        <p:spPr>
          <a:xfrm flipH="1">
            <a:off x="2505456" y="1271016"/>
            <a:ext cx="3598164" cy="714391"/>
          </a:xfrm>
          <a:prstGeom prst="straightConnector1">
            <a:avLst/>
          </a:prstGeom>
          <a:ln w="19050"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Egyenes összekötő nyíllal 14"/>
          <p:cNvCxnSpPr>
            <a:stCxn id="4" idx="2"/>
          </p:cNvCxnSpPr>
          <p:nvPr/>
        </p:nvCxnSpPr>
        <p:spPr>
          <a:xfrm>
            <a:off x="6103620" y="1271016"/>
            <a:ext cx="3598164" cy="730893"/>
          </a:xfrm>
          <a:prstGeom prst="straightConnector1">
            <a:avLst/>
          </a:prstGeom>
          <a:ln w="19050"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 descr="JEOL JSM-IT700HR mikroszkóp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01784" y="5058000"/>
            <a:ext cx="24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9" descr="Fénykép1239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91299" y="5058000"/>
            <a:ext cx="2400701" cy="18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Szövegdoboz 12"/>
          <p:cNvSpPr txBox="1"/>
          <p:nvPr/>
        </p:nvSpPr>
        <p:spPr>
          <a:xfrm>
            <a:off x="8654702" y="4692756"/>
            <a:ext cx="1047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b="1" dirty="0">
                <a:latin typeface="Arial Narrow" panose="020B0606020202030204" pitchFamily="34" charset="0"/>
                <a:cs typeface="Arial" panose="020B0604020202020204" pitchFamily="34" charset="0"/>
              </a:rPr>
              <a:t>SEM-EDX</a:t>
            </a:r>
          </a:p>
        </p:txBody>
      </p:sp>
      <p:sp>
        <p:nvSpPr>
          <p:cNvPr id="16" name="Szövegdoboz 15"/>
          <p:cNvSpPr txBox="1"/>
          <p:nvPr/>
        </p:nvSpPr>
        <p:spPr>
          <a:xfrm>
            <a:off x="11430253" y="4688668"/>
            <a:ext cx="7617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>
                <a:latin typeface="Arial Narrow" panose="020B0606020202030204" pitchFamily="34" charset="0"/>
                <a:cs typeface="Arial" panose="020B0604020202020204" pitchFamily="34" charset="0"/>
              </a:rPr>
              <a:t>μ</a:t>
            </a:r>
            <a:r>
              <a:rPr lang="hu-HU" b="1" dirty="0">
                <a:latin typeface="Arial Narrow" panose="020B0606020202030204" pitchFamily="34" charset="0"/>
                <a:cs typeface="Arial" panose="020B0604020202020204" pitchFamily="34" charset="0"/>
              </a:rPr>
              <a:t>-XRD</a:t>
            </a:r>
          </a:p>
        </p:txBody>
      </p:sp>
      <p:sp>
        <p:nvSpPr>
          <p:cNvPr id="17" name="Téglalap 16"/>
          <p:cNvSpPr/>
          <p:nvPr/>
        </p:nvSpPr>
        <p:spPr>
          <a:xfrm>
            <a:off x="347472" y="5357835"/>
            <a:ext cx="67757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chemeClr val="accent5">
                  <a:lumMod val="75000"/>
                </a:schemeClr>
              </a:buClr>
            </a:pPr>
            <a:r>
              <a:rPr lang="hu-HU" b="1" dirty="0" smtClean="0">
                <a:latin typeface="Arial Narrow" panose="020B0606020202030204" pitchFamily="34" charset="0"/>
              </a:rPr>
              <a:t>Módszertan: </a:t>
            </a:r>
            <a:r>
              <a:rPr lang="hu-HU" dirty="0" smtClean="0">
                <a:latin typeface="Arial Narrow" panose="020B0606020202030204" pitchFamily="34" charset="0"/>
              </a:rPr>
              <a:t>roncsolásmentes vagy minimálisan </a:t>
            </a:r>
            <a:r>
              <a:rPr lang="hu-HU" dirty="0" err="1" smtClean="0">
                <a:latin typeface="Arial Narrow" panose="020B0606020202030204" pitchFamily="34" charset="0"/>
              </a:rPr>
              <a:t>invazív</a:t>
            </a:r>
            <a:r>
              <a:rPr lang="hu-HU" dirty="0" smtClean="0">
                <a:latin typeface="Arial Narrow" panose="020B0606020202030204" pitchFamily="34" charset="0"/>
              </a:rPr>
              <a:t> módszerek</a:t>
            </a:r>
          </a:p>
          <a:p>
            <a:pPr marL="285750" indent="-285750" algn="just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hu-HU" dirty="0" smtClean="0">
                <a:latin typeface="Arial Narrow" panose="020B0606020202030204" pitchFamily="34" charset="0"/>
              </a:rPr>
              <a:t>SEM-EDX: kémiai összetétel és szövet</a:t>
            </a:r>
          </a:p>
          <a:p>
            <a:pPr marL="285750" indent="-285750" algn="just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l-GR" dirty="0">
                <a:latin typeface="Arial Narrow" panose="020B0606020202030204" pitchFamily="34" charset="0"/>
              </a:rPr>
              <a:t>μ-</a:t>
            </a:r>
            <a:r>
              <a:rPr lang="hu-HU" dirty="0" smtClean="0">
                <a:latin typeface="Arial Narrow" panose="020B0606020202030204" pitchFamily="34" charset="0"/>
              </a:rPr>
              <a:t>XRD: ásványos (fázis) összetétel</a:t>
            </a:r>
          </a:p>
          <a:p>
            <a:pPr marL="285750" indent="-285750" algn="just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hu-HU" dirty="0" smtClean="0">
                <a:latin typeface="Arial Narrow" panose="020B0606020202030204" pitchFamily="34" charset="0"/>
              </a:rPr>
              <a:t>(mintavétel)</a:t>
            </a:r>
            <a:endParaRPr lang="hu-HU" dirty="0">
              <a:latin typeface="Arial Narrow" panose="020B0606020202030204" pitchFamily="34" charset="0"/>
            </a:endParaRPr>
          </a:p>
        </p:txBody>
      </p:sp>
      <p:sp>
        <p:nvSpPr>
          <p:cNvPr id="3" name="Ellipszis 2"/>
          <p:cNvSpPr/>
          <p:nvPr/>
        </p:nvSpPr>
        <p:spPr>
          <a:xfrm>
            <a:off x="7742682" y="1816301"/>
            <a:ext cx="3163824" cy="722376"/>
          </a:xfrm>
          <a:prstGeom prst="ellipse">
            <a:avLst/>
          </a:prstGeom>
          <a:solidFill>
            <a:schemeClr val="accent4">
              <a:alpha val="25000"/>
            </a:schemeClr>
          </a:solidFill>
          <a:ln w="38100"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99857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6" grpId="0"/>
      <p:bldP spid="17" grpId="0"/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1"/>
          <p:cNvSpPr txBox="1">
            <a:spLocks/>
          </p:cNvSpPr>
          <p:nvPr/>
        </p:nvSpPr>
        <p:spPr>
          <a:xfrm>
            <a:off x="358425" y="2371411"/>
            <a:ext cx="11488582" cy="139897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u-HU" sz="6000" b="1" cap="small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Köszönöm a figyelmet!</a:t>
            </a:r>
            <a:endParaRPr lang="hu-HU" sz="6000" b="1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anose="04040605051002020D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2378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Dimenzió</Template>
  <TotalTime>1665</TotalTime>
  <Words>647</Words>
  <Application>Microsoft Office PowerPoint</Application>
  <PresentationFormat>Szélesvásznú</PresentationFormat>
  <Paragraphs>83</Paragraphs>
  <Slides>8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7</vt:i4>
      </vt:variant>
      <vt:variant>
        <vt:lpstr>Téma</vt:lpstr>
      </vt:variant>
      <vt:variant>
        <vt:i4>2</vt:i4>
      </vt:variant>
      <vt:variant>
        <vt:lpstr>Diacímek</vt:lpstr>
      </vt:variant>
      <vt:variant>
        <vt:i4>8</vt:i4>
      </vt:variant>
    </vt:vector>
  </HeadingPairs>
  <TitlesOfParts>
    <vt:vector size="17" baseType="lpstr">
      <vt:lpstr>Arial</vt:lpstr>
      <vt:lpstr>Arial Narrow</vt:lpstr>
      <vt:lpstr>Calibri</vt:lpstr>
      <vt:lpstr>Calibri Light</vt:lpstr>
      <vt:lpstr>Gabriola</vt:lpstr>
      <vt:lpstr>Wingdings</vt:lpstr>
      <vt:lpstr>Wingdings 2</vt:lpstr>
      <vt:lpstr>HDOfficeLightV0</vt:lpstr>
      <vt:lpstr>Office-téma</vt:lpstr>
      <vt:lpstr>Archeometria  – kísérleti nielló (fém-szulfid) készítése és elemzése –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NKKP_26 STARTING: „Geochemical and mineralogical study of archaeological, historical and modern niello (metal-sulphide) inlays and their experimental reconstruction”</dc:title>
  <dc:creator>Mozgai</dc:creator>
  <cp:lastModifiedBy>Mozgai</cp:lastModifiedBy>
  <cp:revision>62</cp:revision>
  <dcterms:created xsi:type="dcterms:W3CDTF">2026-01-23T09:27:35Z</dcterms:created>
  <dcterms:modified xsi:type="dcterms:W3CDTF">2026-04-27T10:18:58Z</dcterms:modified>
</cp:coreProperties>
</file>