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2" r:id="rId4"/>
    <p:sldId id="261" r:id="rId5"/>
    <p:sldId id="259" r:id="rId6"/>
    <p:sldId id="272" r:id="rId7"/>
    <p:sldId id="328" r:id="rId8"/>
    <p:sldId id="329" r:id="rId9"/>
    <p:sldId id="326" r:id="rId10"/>
    <p:sldId id="293" r:id="rId11"/>
    <p:sldId id="327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0753E-FFD6-48C6-BA78-7F89F58DA9DE}" type="datetimeFigureOut">
              <a:rPr lang="hu-HU" smtClean="0"/>
              <a:t>2026. 04. 27.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CE992-278C-4D08-957F-48297ED3A2E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878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églalap 20">
            <a:extLst>
              <a:ext uri="{FF2B5EF4-FFF2-40B4-BE49-F238E27FC236}">
                <a16:creationId xmlns:a16="http://schemas.microsoft.com/office/drawing/2014/main" id="{86B3F289-B35D-270A-A2FA-027271BEE61B}"/>
              </a:ext>
            </a:extLst>
          </p:cNvPr>
          <p:cNvSpPr/>
          <p:nvPr userDrawn="1"/>
        </p:nvSpPr>
        <p:spPr>
          <a:xfrm>
            <a:off x="0" y="0"/>
            <a:ext cx="2418080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8" name="Kép 7" descr="A képen szöveg, Betűtípus, képernyőkép, Grafika látható&#10;&#10;Automatikusan generált leírás">
            <a:extLst>
              <a:ext uri="{FF2B5EF4-FFF2-40B4-BE49-F238E27FC236}">
                <a16:creationId xmlns:a16="http://schemas.microsoft.com/office/drawing/2014/main" id="{12091E66-586B-18A9-55EC-EEF183D5D0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1" y="5987728"/>
            <a:ext cx="1154057" cy="612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B6DB80D-1610-F590-20E5-BACF7182CF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102" y="5833456"/>
            <a:ext cx="2736966" cy="10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BD7C3F50-6155-DF73-8FC3-3AF728CA3B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50581" y="1856451"/>
            <a:ext cx="9056609" cy="2265681"/>
          </a:xfrm>
        </p:spPr>
        <p:txBody>
          <a:bodyPr anchor="b"/>
          <a:lstStyle>
            <a:lvl1pPr algn="ctr">
              <a:defRPr sz="6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hu-HU" dirty="0" err="1"/>
              <a:t>Title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presentation</a:t>
            </a:r>
            <a:endParaRPr lang="hu-HU" dirty="0"/>
          </a:p>
        </p:txBody>
      </p:sp>
      <p:pic>
        <p:nvPicPr>
          <p:cNvPr id="5" name="Kép 4" descr="A képen szöveg, Betűtípus, Grafika, képernyőkép látható&#10;&#10;Automatikusan generált leírás">
            <a:extLst>
              <a:ext uri="{FF2B5EF4-FFF2-40B4-BE49-F238E27FC236}">
                <a16:creationId xmlns:a16="http://schemas.microsoft.com/office/drawing/2014/main" id="{3A7241A6-FECF-F169-7927-F84A319FF4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047" y="456560"/>
            <a:ext cx="4587142" cy="925200"/>
          </a:xfrm>
          <a:prstGeom prst="rect">
            <a:avLst/>
          </a:prstGeom>
        </p:spPr>
      </p:pic>
      <p:sp>
        <p:nvSpPr>
          <p:cNvPr id="3" name="Alcím 2">
            <a:extLst>
              <a:ext uri="{FF2B5EF4-FFF2-40B4-BE49-F238E27FC236}">
                <a16:creationId xmlns:a16="http://schemas.microsoft.com/office/drawing/2014/main" id="{843A118F-0B6C-C234-0103-34A8CD0FE3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50581" y="4358640"/>
            <a:ext cx="9056609" cy="1356359"/>
          </a:xfrm>
        </p:spPr>
        <p:txBody>
          <a:bodyPr/>
          <a:lstStyle>
            <a:lvl1pPr marL="0" indent="0" algn="ctr">
              <a:buNone/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 err="1"/>
              <a:t>Name</a:t>
            </a:r>
            <a:br>
              <a:rPr lang="hu-HU" dirty="0"/>
            </a:br>
            <a:r>
              <a:rPr lang="hu-HU" dirty="0" err="1"/>
              <a:t>degree</a:t>
            </a:r>
            <a:br>
              <a:rPr lang="hu-HU" dirty="0"/>
            </a:br>
            <a:r>
              <a:rPr lang="hu-HU" dirty="0" err="1"/>
              <a:t>date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10090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1ECBDD-80A8-0406-1CC6-A26607AFA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7C59671-8BDF-B81B-C291-D800B5EE4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676699-ADFD-D464-F0C5-001650202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5855AA4-5745-9CD4-1B15-9C961008C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55D6E24-D931-7D7A-8E78-5EF7C102F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9538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0866655E-0DF0-BD9F-4640-42E5286D1F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F2BEC10-26C1-4A86-2950-2C3938E34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67553D9-6460-3297-6C8C-F994BCFED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45D6B6C-9B55-9EF9-DEC5-73CD70C43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730ADA9-D7F6-8419-FA27-B66BA1409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830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D49883-0A52-B50E-DFDC-2A6C5A584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040" y="365125"/>
            <a:ext cx="8676640" cy="120967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9CE8B90-D3F6-8853-1E0E-AF7D4540D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040" y="1825625"/>
            <a:ext cx="1124712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A2F2888-069F-70BF-165C-394A86BA4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51CB122-9420-824F-E662-3998E5212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‹#›</a:t>
            </a:fld>
            <a:endParaRPr lang="hu-HU"/>
          </a:p>
        </p:txBody>
      </p:sp>
      <p:pic>
        <p:nvPicPr>
          <p:cNvPr id="7" name="Kép 6" descr="A képen Grafika, Betűtípus, képernyőkép, Grafikus tervezés látható&#10;&#10;Automatikusan generált leírás">
            <a:extLst>
              <a:ext uri="{FF2B5EF4-FFF2-40B4-BE49-F238E27FC236}">
                <a16:creationId xmlns:a16="http://schemas.microsoft.com/office/drawing/2014/main" id="{7694D638-76AF-92EE-AFA7-39388AFDBE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723" y="489382"/>
            <a:ext cx="2431045" cy="873848"/>
          </a:xfrm>
          <a:prstGeom prst="rect">
            <a:avLst/>
          </a:prstGeom>
        </p:spPr>
      </p:pic>
      <p:cxnSp>
        <p:nvCxnSpPr>
          <p:cNvPr id="9" name="Egyenes összekötő 8">
            <a:extLst>
              <a:ext uri="{FF2B5EF4-FFF2-40B4-BE49-F238E27FC236}">
                <a16:creationId xmlns:a16="http://schemas.microsoft.com/office/drawing/2014/main" id="{55252A41-72C5-613A-4E67-A5E9725147BD}"/>
              </a:ext>
            </a:extLst>
          </p:cNvPr>
          <p:cNvCxnSpPr/>
          <p:nvPr userDrawn="1"/>
        </p:nvCxnSpPr>
        <p:spPr>
          <a:xfrm>
            <a:off x="0" y="1646238"/>
            <a:ext cx="121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050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0F7BF9-2D44-3722-C2F6-0AB44649B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88AAD6A-8F56-314A-DB3A-A9A7F59D2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FC022F1-69FE-9C97-371D-17FF3EDED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E456BEA-50AC-640D-C093-1252B1511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13305EA-1792-FF74-F018-9AC3CD2BA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3912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15E8783-2A27-692B-19F2-365705305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9C4BC0-0F8E-BD67-ABFA-40DC121A8A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9C8C90D-2940-C529-9EC7-746BBE16A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9003CF1-58AC-B08A-8E31-47A783C82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203E4D9-126C-B253-79F0-67E59FDE3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BCEFB0D-E15A-5D97-567B-0E2C19D9B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6847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72B099-D021-EFA2-EFF2-78D2F5A35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0C3D6FC-9659-4D44-B927-989EB03C9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453E1A8-2BF7-FCC6-E7AC-CEB5D845D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31BCBFC-11C2-76B1-1741-6BFF458FB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EDDA6EB3-98F2-7608-4A62-A3178060A9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5C1345E8-2404-C5B0-5011-D394F5CB0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37C123FA-9139-CD7E-976E-26D3B4FE1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9748981-EBFB-9133-4AE8-8AA08E08B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805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58F21A-7FDF-6325-EFD0-F87B3B92E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847AC410-8E8C-1707-4DF9-2B86E5BBC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1B74E24-52D8-4647-3682-5B2C89A65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6F17B94-28FE-2A2C-5EE7-9CB0F28B6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758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EFD6A68-EA59-95DC-F361-1AC884B07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FDF9FF69-2700-6195-3F55-5E601ABE4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CD871F6-B077-23CF-4842-92A24142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1871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E1CCA9-EF31-2555-AA5F-3F0122FD2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167263-4061-716D-1A16-D4131D697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618D622-FB5D-BD0E-A168-F122AAA52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D98DFFA-89EE-393A-55D3-46A329F9C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EBAF9CE-A53F-ED64-21C0-B15F84824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D97B8B4-F076-E68C-1230-314090C97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9282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C4103E-5A1E-5A8A-E27F-2C2E922E5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E3CE9D08-EE8E-8C46-AE8B-50C0669E55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30F073D-1118-A060-9675-622F6AC33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9EF41B7-EBC1-3351-520B-53060B07C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ECCDB8A-4BFD-CB87-863C-AED4318CF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1206D46-7F6C-F8D6-64B7-D86CA803D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946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3F8D7E15-0EB3-7B2F-FA12-E668DB08F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15A16E5-6D55-791D-F368-712BAB096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EAF44FA-9F44-BBB6-4C55-3B7CE69F3B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CC1864F-CB1B-48B0-66E3-F2C62B856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CE1533F-CFE4-F086-00D7-46CBF1C5D8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D1704-6CE5-47F7-AD38-D3EF1AEC8A7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5772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7DCB27-3152-3323-F70E-421E1B234E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9512" y="1061719"/>
            <a:ext cx="9441420" cy="2367281"/>
          </a:xfrm>
        </p:spPr>
        <p:txBody>
          <a:bodyPr>
            <a:normAutofit/>
          </a:bodyPr>
          <a:lstStyle/>
          <a:p>
            <a:r>
              <a:rPr lang="hu-HU" sz="4400" dirty="0"/>
              <a:t>Földtani </a:t>
            </a:r>
            <a:r>
              <a:rPr lang="en-US" sz="4400" dirty="0"/>
              <a:t>CO</a:t>
            </a:r>
            <a:r>
              <a:rPr lang="en-US" sz="4400" baseline="-25000" dirty="0"/>
              <a:t>2</a:t>
            </a:r>
            <a:r>
              <a:rPr lang="en-US" sz="4400" dirty="0"/>
              <a:t>-</a:t>
            </a:r>
            <a:r>
              <a:rPr lang="hu-HU" sz="4400" dirty="0"/>
              <a:t>gazdag</a:t>
            </a:r>
            <a:r>
              <a:rPr lang="en-US" sz="4400" dirty="0"/>
              <a:t> </a:t>
            </a:r>
            <a:r>
              <a:rPr lang="hu-HU" sz="4400" dirty="0"/>
              <a:t>f</a:t>
            </a:r>
            <a:r>
              <a:rPr lang="en-US" sz="4400" dirty="0" err="1"/>
              <a:t>luid</a:t>
            </a:r>
            <a:r>
              <a:rPr lang="hu-HU" sz="4400" dirty="0" err="1"/>
              <a:t>umok</a:t>
            </a:r>
            <a:r>
              <a:rPr lang="hu-HU" sz="4400" dirty="0"/>
              <a:t> </a:t>
            </a:r>
            <a:r>
              <a:rPr lang="hu-HU" sz="4400" dirty="0" err="1"/>
              <a:t>kigázosodása</a:t>
            </a:r>
            <a:r>
              <a:rPr lang="hu-HU" sz="4400" dirty="0"/>
              <a:t> a Föld különböző mélységeiből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667F57D-3EFF-F25E-9BDF-E7E0139D58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5080" y="3732168"/>
            <a:ext cx="9056609" cy="2517629"/>
          </a:xfrm>
        </p:spPr>
        <p:txBody>
          <a:bodyPr>
            <a:normAutofit fontScale="85000" lnSpcReduction="10000"/>
          </a:bodyPr>
          <a:lstStyle/>
          <a:p>
            <a:r>
              <a:rPr lang="hu-HU" b="1" dirty="0"/>
              <a:t>Berkesi Márta, PhD (berkesi.marta@epss.hun-ren.hu)</a:t>
            </a:r>
          </a:p>
          <a:p>
            <a:endParaRPr lang="hu-HU" dirty="0"/>
          </a:p>
          <a:p>
            <a:r>
              <a:rPr lang="hu-HU" dirty="0"/>
              <a:t>Együttműködésben:</a:t>
            </a:r>
          </a:p>
          <a:p>
            <a:pPr>
              <a:lnSpc>
                <a:spcPct val="170000"/>
              </a:lnSpc>
            </a:pPr>
            <a:r>
              <a:rPr lang="hu-HU" i="1" dirty="0"/>
              <a:t>István János Kovács, Csaba Szabó, Károly Németh, Kristóf Porkoláb, Eszter Békési, Mátyás Hencz, Tamás </a:t>
            </a:r>
            <a:r>
              <a:rPr lang="hu-HU" i="1" dirty="0" err="1"/>
              <a:t>Spránitz</a:t>
            </a:r>
            <a:r>
              <a:rPr lang="hu-HU" i="1" dirty="0"/>
              <a:t>, Thomas Lange, Ákos Kővágó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31864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4569"/>
          <a:stretch/>
        </p:blipFill>
        <p:spPr bwMode="auto">
          <a:xfrm>
            <a:off x="152400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89962" y="4699435"/>
            <a:ext cx="5894041" cy="907256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 err="1">
                <a:solidFill>
                  <a:schemeClr val="bg1"/>
                </a:solidFill>
              </a:rPr>
              <a:t>Thank</a:t>
            </a:r>
            <a:r>
              <a:rPr lang="hu-HU" sz="3600" b="1" dirty="0">
                <a:solidFill>
                  <a:schemeClr val="bg1"/>
                </a:solidFill>
              </a:rPr>
              <a:t> </a:t>
            </a:r>
            <a:r>
              <a:rPr lang="hu-HU" sz="3600" b="1" dirty="0" err="1">
                <a:solidFill>
                  <a:schemeClr val="bg1"/>
                </a:solidFill>
              </a:rPr>
              <a:t>you</a:t>
            </a:r>
            <a:r>
              <a:rPr lang="hu-HU" sz="3600" b="1" dirty="0">
                <a:solidFill>
                  <a:schemeClr val="bg1"/>
                </a:solidFill>
              </a:rPr>
              <a:t> </a:t>
            </a:r>
            <a:r>
              <a:rPr lang="hu-HU" sz="3600" b="1" dirty="0" err="1">
                <a:solidFill>
                  <a:schemeClr val="bg1"/>
                </a:solidFill>
              </a:rPr>
              <a:t>for</a:t>
            </a:r>
            <a:r>
              <a:rPr lang="hu-HU" sz="3600" b="1" dirty="0">
                <a:solidFill>
                  <a:schemeClr val="bg1"/>
                </a:solidFill>
              </a:rPr>
              <a:t> </a:t>
            </a:r>
            <a:r>
              <a:rPr lang="hu-HU" sz="3600" b="1" dirty="0" err="1">
                <a:solidFill>
                  <a:schemeClr val="bg1"/>
                </a:solidFill>
              </a:rPr>
              <a:t>attention</a:t>
            </a:r>
            <a:r>
              <a:rPr lang="hu-HU" sz="3600" b="1" dirty="0">
                <a:solidFill>
                  <a:schemeClr val="bg1"/>
                </a:solidFill>
              </a:rPr>
              <a:t>!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6983516" y="5314625"/>
            <a:ext cx="377189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350" b="1" dirty="0" err="1">
                <a:solidFill>
                  <a:schemeClr val="bg1"/>
                </a:solidFill>
              </a:rPr>
              <a:t>This</a:t>
            </a:r>
            <a:r>
              <a:rPr lang="hu-HU" sz="1350" b="1" dirty="0">
                <a:solidFill>
                  <a:schemeClr val="bg1"/>
                </a:solidFill>
              </a:rPr>
              <a:t> </a:t>
            </a:r>
            <a:r>
              <a:rPr lang="hu-HU" sz="1350" b="1" dirty="0" err="1">
                <a:solidFill>
                  <a:schemeClr val="bg1"/>
                </a:solidFill>
              </a:rPr>
              <a:t>work</a:t>
            </a:r>
            <a:r>
              <a:rPr lang="hu-HU" sz="1350" b="1" dirty="0">
                <a:solidFill>
                  <a:schemeClr val="bg1"/>
                </a:solidFill>
              </a:rPr>
              <a:t> </a:t>
            </a:r>
            <a:r>
              <a:rPr lang="hu-HU" sz="1350" b="1" dirty="0" err="1">
                <a:solidFill>
                  <a:schemeClr val="bg1"/>
                </a:solidFill>
              </a:rPr>
              <a:t>was</a:t>
            </a:r>
            <a:r>
              <a:rPr lang="hu-HU" sz="1350" b="1" dirty="0">
                <a:solidFill>
                  <a:schemeClr val="bg1"/>
                </a:solidFill>
              </a:rPr>
              <a:t> </a:t>
            </a:r>
            <a:r>
              <a:rPr lang="hu-HU" sz="1350" b="1" dirty="0" err="1">
                <a:solidFill>
                  <a:schemeClr val="bg1"/>
                </a:solidFill>
              </a:rPr>
              <a:t>supported</a:t>
            </a:r>
            <a:r>
              <a:rPr lang="hu-HU" sz="1350" b="1" dirty="0">
                <a:solidFill>
                  <a:schemeClr val="bg1"/>
                </a:solidFill>
              </a:rPr>
              <a:t> </a:t>
            </a:r>
            <a:r>
              <a:rPr lang="hu-HU" sz="1350" b="1" dirty="0" err="1">
                <a:solidFill>
                  <a:schemeClr val="bg1"/>
                </a:solidFill>
              </a:rPr>
              <a:t>by</a:t>
            </a:r>
            <a:r>
              <a:rPr lang="hu-HU" sz="1350" b="1" dirty="0">
                <a:solidFill>
                  <a:schemeClr val="bg1"/>
                </a:solidFill>
              </a:rPr>
              <a:t> </a:t>
            </a:r>
            <a:r>
              <a:rPr lang="en-US" sz="1350" b="1" dirty="0">
                <a:solidFill>
                  <a:schemeClr val="bg1"/>
                </a:solidFill>
              </a:rPr>
              <a:t>the fund of MTA-EPSS </a:t>
            </a:r>
            <a:r>
              <a:rPr lang="en-US" sz="1350" b="1" dirty="0" err="1">
                <a:solidFill>
                  <a:schemeClr val="bg1"/>
                </a:solidFill>
              </a:rPr>
              <a:t>FluidsByDepth</a:t>
            </a:r>
            <a:r>
              <a:rPr lang="en-US" sz="1350" b="1" dirty="0">
                <a:solidFill>
                  <a:schemeClr val="bg1"/>
                </a:solidFill>
              </a:rPr>
              <a:t> Research Group (LP2022-2/2022). </a:t>
            </a:r>
          </a:p>
        </p:txBody>
      </p:sp>
    </p:spTree>
    <p:extLst>
      <p:ext uri="{BB962C8B-B14F-4D97-AF65-F5344CB8AC3E}">
        <p14:creationId xmlns:p14="http://schemas.microsoft.com/office/powerpoint/2010/main" val="3612217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2"/>
          <p:cNvSpPr txBox="1">
            <a:spLocks noGrp="1"/>
          </p:cNvSpPr>
          <p:nvPr>
            <p:ph type="title"/>
          </p:nvPr>
        </p:nvSpPr>
        <p:spPr>
          <a:xfrm>
            <a:off x="1606782" y="478092"/>
            <a:ext cx="8754287" cy="9072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hu-HU" sz="2100" dirty="0"/>
              <a:t>Fluid </a:t>
            </a:r>
            <a:r>
              <a:rPr lang="hu-HU" sz="2100" dirty="0" err="1"/>
              <a:t>inclusion</a:t>
            </a:r>
            <a:r>
              <a:rPr lang="hu-HU" sz="2100" dirty="0"/>
              <a:t> </a:t>
            </a:r>
            <a:r>
              <a:rPr lang="hu-HU" sz="2100" dirty="0" err="1"/>
              <a:t>systematics</a:t>
            </a:r>
            <a:r>
              <a:rPr lang="hu-HU" sz="2100" dirty="0"/>
              <a:t> in </a:t>
            </a:r>
            <a:r>
              <a:rPr lang="hu-HU" sz="2100" dirty="0" err="1"/>
              <a:t>Penninic</a:t>
            </a:r>
            <a:r>
              <a:rPr lang="hu-HU" sz="2100" dirty="0"/>
              <a:t> </a:t>
            </a:r>
            <a:r>
              <a:rPr lang="hu-HU" sz="2100" dirty="0" err="1"/>
              <a:t>greenschist</a:t>
            </a:r>
            <a:r>
              <a:rPr lang="hu-HU" sz="2100" dirty="0"/>
              <a:t> </a:t>
            </a:r>
            <a:r>
              <a:rPr lang="hu-HU" sz="2100" dirty="0" err="1"/>
              <a:t>samples</a:t>
            </a:r>
            <a:r>
              <a:rPr lang="hu-HU" sz="2100" dirty="0"/>
              <a:t> </a:t>
            </a:r>
            <a:r>
              <a:rPr lang="hu-HU" sz="2100" dirty="0" err="1"/>
              <a:t>from</a:t>
            </a:r>
            <a:r>
              <a:rPr lang="hu-HU" sz="2100" dirty="0"/>
              <a:t> Szombathely-II </a:t>
            </a:r>
            <a:r>
              <a:rPr lang="hu-HU" sz="2100" dirty="0" err="1"/>
              <a:t>well</a:t>
            </a:r>
            <a:r>
              <a:rPr lang="hu-HU" sz="2100" dirty="0"/>
              <a:t>: </a:t>
            </a:r>
            <a:r>
              <a:rPr lang="hu-HU" sz="2100" dirty="0" err="1"/>
              <a:t>evolution</a:t>
            </a:r>
            <a:r>
              <a:rPr lang="hu-HU" sz="2100" dirty="0"/>
              <a:t> of </a:t>
            </a:r>
            <a:r>
              <a:rPr lang="hu-HU" sz="2100" dirty="0" err="1"/>
              <a:t>gas</a:t>
            </a:r>
            <a:r>
              <a:rPr lang="hu-HU" sz="2100" dirty="0"/>
              <a:t> </a:t>
            </a:r>
            <a:r>
              <a:rPr lang="hu-HU" sz="2100" dirty="0" err="1"/>
              <a:t>leakage</a:t>
            </a:r>
            <a:r>
              <a:rPr lang="hu-HU" sz="2100" dirty="0"/>
              <a:t> </a:t>
            </a:r>
            <a:r>
              <a:rPr lang="hu-HU" sz="2100" dirty="0" err="1"/>
              <a:t>along</a:t>
            </a:r>
            <a:r>
              <a:rPr lang="hu-HU" sz="2100" dirty="0"/>
              <a:t> a </a:t>
            </a:r>
            <a:r>
              <a:rPr lang="hu-HU" sz="2100" dirty="0" err="1"/>
              <a:t>brittle</a:t>
            </a:r>
            <a:r>
              <a:rPr lang="hu-HU" sz="2100" dirty="0"/>
              <a:t> fault </a:t>
            </a:r>
            <a:r>
              <a:rPr lang="hu-HU" sz="2100" dirty="0" err="1"/>
              <a:t>zone</a:t>
            </a:r>
            <a:endParaRPr dirty="0"/>
          </a:p>
        </p:txBody>
      </p:sp>
      <p:pic>
        <p:nvPicPr>
          <p:cNvPr id="206" name="Google Shape;20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6783" y="1957668"/>
            <a:ext cx="4652683" cy="2323817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2"/>
          <p:cNvSpPr/>
          <p:nvPr/>
        </p:nvSpPr>
        <p:spPr>
          <a:xfrm>
            <a:off x="1599638" y="4287400"/>
            <a:ext cx="4774079" cy="163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just"/>
            <a:r>
              <a:rPr lang="hu-HU" sz="12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Four major fluid migration events were distinguished as follows: 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 I: CH</a:t>
            </a:r>
            <a:r>
              <a:rPr lang="hu-HU" sz="1275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-H</a:t>
            </a:r>
            <a:r>
              <a:rPr lang="hu-HU" sz="1275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fluid</a:t>
            </a:r>
            <a:r>
              <a:rPr lang="hu-HU" sz="12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 II: CO</a:t>
            </a:r>
            <a:r>
              <a:rPr lang="hu-HU" sz="1275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±CH</a:t>
            </a:r>
            <a:r>
              <a:rPr lang="hu-HU" sz="1275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-H</a:t>
            </a:r>
            <a:r>
              <a:rPr lang="hu-HU" sz="1275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fluid</a:t>
            </a:r>
            <a:r>
              <a:rPr lang="hu-HU" sz="12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 III: CO</a:t>
            </a:r>
            <a:r>
              <a:rPr lang="hu-HU" sz="1275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-H</a:t>
            </a:r>
            <a:r>
              <a:rPr lang="hu-HU" sz="1275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O±hydrocarbon fluid </a:t>
            </a:r>
            <a:r>
              <a:rPr lang="hu-HU" sz="12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 IV: CH</a:t>
            </a:r>
            <a:r>
              <a:rPr lang="hu-HU" sz="1275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-CO</a:t>
            </a:r>
            <a:r>
              <a:rPr lang="hu-HU" sz="1275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-N</a:t>
            </a:r>
            <a:r>
              <a:rPr lang="hu-HU" sz="1275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-H</a:t>
            </a:r>
            <a:r>
              <a:rPr lang="hu-HU" sz="1275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r>
              <a:rPr lang="hu-HU" sz="12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fluid. All fluid generations indicate, however, that 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liquid-vapor phase separation </a:t>
            </a:r>
            <a:r>
              <a:rPr lang="hu-HU" sz="12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took place 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during upward </a:t>
            </a:r>
            <a:r>
              <a:rPr lang="hu-HU" sz="12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fluid migration. The separation of fluid components highly supports the possibility of low density vapor (i.e., 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</a:t>
            </a:r>
            <a:r>
              <a:rPr lang="hu-HU" sz="1275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 CH</a:t>
            </a:r>
            <a:r>
              <a:rPr lang="hu-HU" sz="1275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hu-HU" sz="12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to </a:t>
            </a:r>
            <a:r>
              <a:rPr lang="hu-HU" sz="1275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upflow through damage zones </a:t>
            </a:r>
            <a:r>
              <a:rPr lang="hu-HU" sz="12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fault networks.</a:t>
            </a:r>
            <a:endParaRPr sz="1350"/>
          </a:p>
        </p:txBody>
      </p:sp>
      <p:pic>
        <p:nvPicPr>
          <p:cNvPr id="208" name="Google Shape;208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728" y="1916033"/>
            <a:ext cx="4366689" cy="2411366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2"/>
          <p:cNvSpPr/>
          <p:nvPr/>
        </p:nvSpPr>
        <p:spPr>
          <a:xfrm>
            <a:off x="6431757" y="4323120"/>
            <a:ext cx="4236244" cy="1546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just"/>
            <a:r>
              <a:rPr lang="hu-HU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Gas leakage along a brittle fault evolution through time. a) The fault network configuration results in more </a:t>
            </a:r>
            <a:r>
              <a:rPr lang="hu-HU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</a:t>
            </a:r>
            <a:r>
              <a:rPr lang="hu-HU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interconnected gas migration pathways, resulting in </a:t>
            </a:r>
            <a:r>
              <a:rPr lang="hu-HU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higher gas flux rates</a:t>
            </a:r>
            <a:r>
              <a:rPr lang="hu-HU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b) The </a:t>
            </a:r>
            <a:r>
              <a:rPr lang="hu-HU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mature fault </a:t>
            </a:r>
            <a:r>
              <a:rPr lang="hu-HU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shows the development of a very </a:t>
            </a:r>
            <a:r>
              <a:rPr lang="hu-HU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 permeability core</a:t>
            </a:r>
            <a:r>
              <a:rPr lang="hu-HU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bounded by damage zones that could become the actual migration pathways for vapors or liquids until the fault zone reactivates (</a:t>
            </a:r>
            <a:r>
              <a:rPr lang="hu-HU" sz="1200" cap="small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Indrevær</a:t>
            </a:r>
            <a:r>
              <a:rPr lang="hu-HU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al. 2014; </a:t>
            </a:r>
            <a:r>
              <a:rPr lang="hu-HU" sz="1200" cap="small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Pei</a:t>
            </a:r>
            <a:r>
              <a:rPr lang="hu-HU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et al. 2015).</a:t>
            </a:r>
            <a:endParaRPr sz="1350"/>
          </a:p>
        </p:txBody>
      </p:sp>
      <p:sp>
        <p:nvSpPr>
          <p:cNvPr id="210" name="Google Shape;210;p12"/>
          <p:cNvSpPr txBox="1"/>
          <p:nvPr/>
        </p:nvSpPr>
        <p:spPr>
          <a:xfrm>
            <a:off x="8162593" y="6451601"/>
            <a:ext cx="2040024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hu-HU" sz="1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Spránitz</a:t>
            </a:r>
            <a:r>
              <a:rPr lang="hu-HU"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1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</a:t>
            </a:r>
            <a:r>
              <a:rPr lang="hu-HU"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u-HU" sz="135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</a:t>
            </a:r>
            <a:r>
              <a:rPr lang="hu-HU" sz="13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., 2024</a:t>
            </a:r>
            <a:endParaRPr sz="13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group of men holding bottles&#10;&#10;Description automatically generated">
            <a:extLst>
              <a:ext uri="{FF2B5EF4-FFF2-40B4-BE49-F238E27FC236}">
                <a16:creationId xmlns:a16="http://schemas.microsoft.com/office/drawing/2014/main" id="{D4C56A67-5D1C-1023-B93B-5E5193F7DD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27242A-DABE-4B95-22E2-D175452A9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Fluidumok jelentősége a Földön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1A3F140-C5C6-8079-C97D-D18FB7C42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041" y="1825625"/>
            <a:ext cx="8478846" cy="46672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dirty="0"/>
              <a:t>A fluidumok földi folyamatokban betöltött szerepének megértése elengedhetetlen a geológiai folyamatok értelmezéséhez, a földtani veszélyek előrejelzéséhez és a természeti erőforrások feltárásához.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a tömeg- és hőtranszportra gyakorolt ​​hatások</a:t>
            </a:r>
          </a:p>
          <a:p>
            <a:pPr marL="0" indent="0">
              <a:buNone/>
            </a:pPr>
            <a:r>
              <a:rPr lang="hu-HU" dirty="0"/>
              <a:t>kémiai reakciók</a:t>
            </a:r>
          </a:p>
          <a:p>
            <a:pPr marL="0" indent="0">
              <a:buNone/>
            </a:pPr>
            <a:r>
              <a:rPr lang="hu-HU" dirty="0"/>
              <a:t>ásványi lerakódás</a:t>
            </a:r>
          </a:p>
          <a:p>
            <a:pPr marL="0" indent="0">
              <a:buNone/>
            </a:pPr>
            <a:r>
              <a:rPr lang="hu-HU" dirty="0"/>
              <a:t>vulkanizmus</a:t>
            </a:r>
          </a:p>
          <a:p>
            <a:pPr marL="0" indent="0">
              <a:buNone/>
            </a:pPr>
            <a:r>
              <a:rPr lang="hu-HU" dirty="0"/>
              <a:t>víz áramlása</a:t>
            </a:r>
          </a:p>
          <a:p>
            <a:pPr marL="0" indent="0">
              <a:buNone/>
            </a:pPr>
            <a:r>
              <a:rPr lang="hu-HU" dirty="0"/>
              <a:t>hidrológiai ciklus</a:t>
            </a:r>
          </a:p>
          <a:p>
            <a:pPr marL="0" indent="0">
              <a:buNone/>
            </a:pPr>
            <a:r>
              <a:rPr lang="hu-HU" dirty="0"/>
              <a:t>éghajlat</a:t>
            </a:r>
            <a:endParaRPr lang="en-US" dirty="0"/>
          </a:p>
        </p:txBody>
      </p:sp>
      <p:pic>
        <p:nvPicPr>
          <p:cNvPr id="5" name="Picture 4" descr="A factory with smoke coming out of it&#10;&#10;Description automatically generated">
            <a:extLst>
              <a:ext uri="{FF2B5EF4-FFF2-40B4-BE49-F238E27FC236}">
                <a16:creationId xmlns:a16="http://schemas.microsoft.com/office/drawing/2014/main" id="{63DCBC8E-CAAC-56F5-323D-7D0050398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215" y="4660090"/>
            <a:ext cx="2648142" cy="1764738"/>
          </a:xfrm>
          <a:prstGeom prst="rect">
            <a:avLst/>
          </a:prstGeom>
        </p:spPr>
      </p:pic>
      <p:pic>
        <p:nvPicPr>
          <p:cNvPr id="7" name="Picture 6" descr="A close-up of a rock&#10;&#10;Description automatically generated">
            <a:extLst>
              <a:ext uri="{FF2B5EF4-FFF2-40B4-BE49-F238E27FC236}">
                <a16:creationId xmlns:a16="http://schemas.microsoft.com/office/drawing/2014/main" id="{6A609DC8-9299-C698-62B0-3EE430A6A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012" y="4660090"/>
            <a:ext cx="2261668" cy="1764738"/>
          </a:xfrm>
          <a:prstGeom prst="rect">
            <a:avLst/>
          </a:prstGeom>
        </p:spPr>
      </p:pic>
      <p:pic>
        <p:nvPicPr>
          <p:cNvPr id="9" name="Picture 8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1D6644A0-4075-006E-6EAA-EA5F16D8AC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335" y="1698171"/>
            <a:ext cx="2743201" cy="472665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71018-0EBC-773B-471D-39E92E376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2</a:t>
            </a:fld>
            <a:endParaRPr lang="hu-H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03F87C-4228-4DBB-C01A-B7DA0C17F8DE}"/>
              </a:ext>
            </a:extLst>
          </p:cNvPr>
          <p:cNvSpPr txBox="1"/>
          <p:nvPr/>
        </p:nvSpPr>
        <p:spPr>
          <a:xfrm>
            <a:off x="0" y="6581001"/>
            <a:ext cx="5681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and Saar, 2022 JGR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Solid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Earth</a:t>
            </a:r>
            <a:endParaRPr lang="hu-H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020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56D1C-13E4-5A2D-00D1-79CFE79BE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09FAB-8AD7-A7C7-4DE7-BAA6C463A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Hogyan kapcsolódik a mélyfluid a Föld felszínével?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3A2483-FDCF-3EB1-1240-F40AE8DFB6B9}"/>
              </a:ext>
            </a:extLst>
          </p:cNvPr>
          <p:cNvSpPr txBox="1"/>
          <p:nvPr/>
        </p:nvSpPr>
        <p:spPr>
          <a:xfrm>
            <a:off x="0" y="6396335"/>
            <a:ext cx="5681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Mörner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Etiope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, 2002; GPL;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Queisser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., 2019 ESR,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Newell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., 2034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Geology</a:t>
            </a:r>
            <a:endParaRPr lang="hu-H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44B98-5A0B-A9DC-B1A5-370AAD7FB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54CD1704-6CE5-47F7-AD38-D3EF1AEC8A70}" type="slidenum">
              <a:rPr lang="hu-HU" smtClean="0"/>
              <a:t>3</a:t>
            </a:fld>
            <a:endParaRPr lang="hu-H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CF202D-BE9B-BE6E-EEB8-4E400F5931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61" t="43019" r="16292" b="16036"/>
          <a:stretch/>
        </p:blipFill>
        <p:spPr>
          <a:xfrm>
            <a:off x="3162" y="2911178"/>
            <a:ext cx="7021481" cy="24264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E0B13A-397C-AA87-A393-E38888EEA5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133" t="24177" r="37015" b="27347"/>
          <a:stretch/>
        </p:blipFill>
        <p:spPr>
          <a:xfrm>
            <a:off x="7144284" y="2075416"/>
            <a:ext cx="4860487" cy="459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5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3E393-42F1-CB4B-25D7-A495A21FA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Mélyfluidumok és klíma- lehet kapcsolat?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D24BF34-C215-635A-9AB9-C7255CBCF2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947" t="19005" r="31250" b="55238"/>
          <a:stretch/>
        </p:blipFill>
        <p:spPr>
          <a:xfrm>
            <a:off x="495300" y="1724472"/>
            <a:ext cx="4290060" cy="15233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80BAC9-9743-2ED6-B6D0-FD54B59925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834" t="10556" r="35208" b="67546"/>
          <a:stretch/>
        </p:blipFill>
        <p:spPr>
          <a:xfrm>
            <a:off x="6266121" y="1711040"/>
            <a:ext cx="4290060" cy="14695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4C64C4-E833-BF75-83E6-EF4F8D422C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063" t="22823" r="23437" b="47639"/>
          <a:stretch/>
        </p:blipFill>
        <p:spPr>
          <a:xfrm>
            <a:off x="597079" y="3397458"/>
            <a:ext cx="5210267" cy="3147883"/>
          </a:xfrm>
          <a:prstGeom prst="rect">
            <a:avLst/>
          </a:prstGeom>
        </p:spPr>
      </p:pic>
      <p:pic>
        <p:nvPicPr>
          <p:cNvPr id="8" name="Picture 7" descr="Chart, sunburst chart&#10;&#10;Description automatically generated">
            <a:extLst>
              <a:ext uri="{FF2B5EF4-FFF2-40B4-BE49-F238E27FC236}">
                <a16:creationId xmlns:a16="http://schemas.microsoft.com/office/drawing/2014/main" id="{E3EF0598-EB39-70F8-53FB-6D64E0820F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6121" y="3764455"/>
            <a:ext cx="5449063" cy="2673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8E10A8-AE1A-2990-4ABD-B721E2C15601}"/>
              </a:ext>
            </a:extLst>
          </p:cNvPr>
          <p:cNvSpPr txBox="1"/>
          <p:nvPr/>
        </p:nvSpPr>
        <p:spPr>
          <a:xfrm>
            <a:off x="0" y="6581001"/>
            <a:ext cx="5681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Hilton, 2007; Science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764383-C316-6F71-D723-A2F9C2734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7542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2D8C3-1A45-ED78-B58B-99B89244D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Mély fluidumok és </a:t>
            </a:r>
            <a:r>
              <a:rPr lang="hu-HU" dirty="0" err="1"/>
              <a:t>szeizmicitás</a:t>
            </a:r>
            <a:endParaRPr lang="hu-H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9FADC9-B31B-0CB8-E66D-D51AA6CB05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17" t="23056" r="6897" b="23969"/>
          <a:stretch/>
        </p:blipFill>
        <p:spPr>
          <a:xfrm>
            <a:off x="446644" y="2213310"/>
            <a:ext cx="7029883" cy="3916483"/>
          </a:xfrm>
          <a:prstGeom prst="rect">
            <a:avLst/>
          </a:prstGeom>
        </p:spPr>
      </p:pic>
      <p:pic>
        <p:nvPicPr>
          <p:cNvPr id="5" name="Picture 4" descr="A diagram of a pore pressure increase&#10;&#10;Description automatically generated">
            <a:extLst>
              <a:ext uri="{FF2B5EF4-FFF2-40B4-BE49-F238E27FC236}">
                <a16:creationId xmlns:a16="http://schemas.microsoft.com/office/drawing/2014/main" id="{4CC54501-E7CB-3A6A-22C4-D4B6A7614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203" y="3009975"/>
            <a:ext cx="4525544" cy="31198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66E4D9-2825-F469-EBF7-2FAD8F4ECF89}"/>
              </a:ext>
            </a:extLst>
          </p:cNvPr>
          <p:cNvSpPr txBox="1"/>
          <p:nvPr/>
        </p:nvSpPr>
        <p:spPr>
          <a:xfrm>
            <a:off x="0" y="6581001"/>
            <a:ext cx="5681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Chiodini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., 2022, Science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Adv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Ge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and Saar, 2022 JGR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Solid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Earth</a:t>
            </a:r>
            <a:endParaRPr lang="hu-H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C31A71-9522-B109-801C-11261E543FC9}"/>
              </a:ext>
            </a:extLst>
          </p:cNvPr>
          <p:cNvSpPr txBox="1"/>
          <p:nvPr/>
        </p:nvSpPr>
        <p:spPr>
          <a:xfrm>
            <a:off x="1045029" y="1841342"/>
            <a:ext cx="10700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i="1" dirty="0" err="1"/>
              <a:t>seismic</a:t>
            </a:r>
            <a:r>
              <a:rPr lang="hu-HU" b="1" i="1" dirty="0"/>
              <a:t> </a:t>
            </a:r>
            <a:r>
              <a:rPr lang="hu-HU" b="1" i="1" dirty="0" err="1"/>
              <a:t>hazard</a:t>
            </a:r>
            <a:r>
              <a:rPr lang="hu-HU" b="1" i="1" dirty="0"/>
              <a:t> 						fluid-</a:t>
            </a:r>
            <a:r>
              <a:rPr lang="hu-HU" b="1" i="1" dirty="0" err="1"/>
              <a:t>induced</a:t>
            </a:r>
            <a:r>
              <a:rPr lang="hu-HU" b="1" i="1" dirty="0"/>
              <a:t> </a:t>
            </a:r>
            <a:r>
              <a:rPr lang="hu-HU" b="1" i="1" dirty="0" err="1"/>
              <a:t>seismicity</a:t>
            </a:r>
            <a:endParaRPr lang="hu-H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549AA2-8E82-FF6D-2D62-87114277E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3436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A0BD8-A2B9-A061-D7E2-D8ABECA62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F44AD-9EB0-300C-3B52-1C2116BDD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18" y="350956"/>
            <a:ext cx="8676640" cy="1209675"/>
          </a:xfrm>
        </p:spPr>
        <p:txBody>
          <a:bodyPr/>
          <a:lstStyle/>
          <a:p>
            <a:r>
              <a:rPr lang="hu-HU" dirty="0"/>
              <a:t>A HUN-REN FI </a:t>
            </a:r>
            <a:r>
              <a:rPr lang="hu-HU" dirty="0" err="1"/>
              <a:t>monitorredszere</a:t>
            </a:r>
            <a:r>
              <a:rPr lang="hu-HU" dirty="0"/>
              <a:t>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AA6EB3-EC0F-58E5-F295-FC8AAB17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6</a:t>
            </a:fld>
            <a:endParaRPr lang="hu-HU"/>
          </a:p>
        </p:txBody>
      </p:sp>
      <p:pic>
        <p:nvPicPr>
          <p:cNvPr id="26" name="Picture 25" descr="A map of the earth&#10;&#10;Description automatically generated with medium confidence">
            <a:extLst>
              <a:ext uri="{FF2B5EF4-FFF2-40B4-BE49-F238E27FC236}">
                <a16:creationId xmlns:a16="http://schemas.microsoft.com/office/drawing/2014/main" id="{05E808E4-A724-B5BB-426B-B4EB964E8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158" y="1730509"/>
            <a:ext cx="7782425" cy="499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02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DBD44-A70E-9E23-6D64-A2019F39B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2D641-A4F5-32A4-7F73-6012BADA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18" y="350956"/>
            <a:ext cx="8676640" cy="1209675"/>
          </a:xfrm>
        </p:spPr>
        <p:txBody>
          <a:bodyPr>
            <a:normAutofit fontScale="90000"/>
          </a:bodyPr>
          <a:lstStyle/>
          <a:p>
            <a:r>
              <a:rPr lang="hu-HU" dirty="0"/>
              <a:t>A </a:t>
            </a:r>
            <a:r>
              <a:rPr lang="hu-HU" dirty="0" err="1"/>
              <a:t>FluidsByDepth</a:t>
            </a:r>
            <a:r>
              <a:rPr lang="hu-HU" dirty="0"/>
              <a:t> Lendület kutatócsoport céljai</a:t>
            </a:r>
          </a:p>
        </p:txBody>
      </p:sp>
      <p:pic>
        <p:nvPicPr>
          <p:cNvPr id="5" name="Content Placeholder 4" descr="A diagram of a soil layer&#10;&#10;Description automatically generated">
            <a:extLst>
              <a:ext uri="{FF2B5EF4-FFF2-40B4-BE49-F238E27FC236}">
                <a16:creationId xmlns:a16="http://schemas.microsoft.com/office/drawing/2014/main" id="{ECFFEB26-7849-3607-FAE6-8D90EF85A8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14" y="1781687"/>
            <a:ext cx="4756672" cy="4784412"/>
          </a:xfrm>
        </p:spPr>
      </p:pic>
      <p:pic>
        <p:nvPicPr>
          <p:cNvPr id="7" name="Picture 6" descr="A person standing on a hill next to a stream of water&#10;&#10;Description automatically generated">
            <a:extLst>
              <a:ext uri="{FF2B5EF4-FFF2-40B4-BE49-F238E27FC236}">
                <a16:creationId xmlns:a16="http://schemas.microsoft.com/office/drawing/2014/main" id="{5CF9F514-8ABF-165E-7331-4C30E345BF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79"/>
          <a:stretch/>
        </p:blipFill>
        <p:spPr>
          <a:xfrm>
            <a:off x="6008559" y="1867056"/>
            <a:ext cx="2581574" cy="220050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4458D09-56F5-8755-7F9E-CC34737DA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481" y="4280327"/>
            <a:ext cx="2560814" cy="191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2374AF-A854-507B-0BC6-13FBF9AFA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76" y="1781687"/>
            <a:ext cx="1433119" cy="70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81F4DBC9-77E0-9F5A-FBEF-CC174990A314}"/>
              </a:ext>
            </a:extLst>
          </p:cNvPr>
          <p:cNvCxnSpPr/>
          <p:nvPr/>
        </p:nvCxnSpPr>
        <p:spPr>
          <a:xfrm rot="16200000" flipH="1">
            <a:off x="7426028" y="4239695"/>
            <a:ext cx="380010" cy="86363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row: Curved Right 10">
            <a:extLst>
              <a:ext uri="{FF2B5EF4-FFF2-40B4-BE49-F238E27FC236}">
                <a16:creationId xmlns:a16="http://schemas.microsoft.com/office/drawing/2014/main" id="{2E8A7A40-3AC9-0797-462E-862F1E1E8B94}"/>
              </a:ext>
            </a:extLst>
          </p:cNvPr>
          <p:cNvSpPr/>
          <p:nvPr/>
        </p:nvSpPr>
        <p:spPr>
          <a:xfrm rot="10800000">
            <a:off x="8449298" y="2704452"/>
            <a:ext cx="558977" cy="2681883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03E35B-BE42-FDE2-2E8B-B9A5B5B38C93}"/>
              </a:ext>
            </a:extLst>
          </p:cNvPr>
          <p:cNvSpPr txBox="1"/>
          <p:nvPr/>
        </p:nvSpPr>
        <p:spPr>
          <a:xfrm>
            <a:off x="5793027" y="5593591"/>
            <a:ext cx="2244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>
                    <a:lumMod val="95000"/>
                  </a:schemeClr>
                </a:solidFill>
              </a:rPr>
              <a:t>Mély eredetű fluidumzárványok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29EB51-C273-9CCF-0510-B1E245D44467}"/>
              </a:ext>
            </a:extLst>
          </p:cNvPr>
          <p:cNvSpPr txBox="1"/>
          <p:nvPr/>
        </p:nvSpPr>
        <p:spPr>
          <a:xfrm>
            <a:off x="5948975" y="3792026"/>
            <a:ext cx="1853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solidFill>
                  <a:schemeClr val="bg1">
                    <a:lumMod val="95000"/>
                  </a:schemeClr>
                </a:solidFill>
              </a:rPr>
              <a:t>Felszín alatti vizek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A189EA-F738-FAD4-EBB4-56BB612D4780}"/>
              </a:ext>
            </a:extLst>
          </p:cNvPr>
          <p:cNvSpPr/>
          <p:nvPr/>
        </p:nvSpPr>
        <p:spPr>
          <a:xfrm>
            <a:off x="2129245" y="2697269"/>
            <a:ext cx="815015" cy="4631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4653961F-AE91-B51C-7A8E-19FC6D19D511}"/>
              </a:ext>
            </a:extLst>
          </p:cNvPr>
          <p:cNvSpPr/>
          <p:nvPr/>
        </p:nvSpPr>
        <p:spPr>
          <a:xfrm rot="440788">
            <a:off x="2731844" y="4957907"/>
            <a:ext cx="2986450" cy="274816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E1F121-D110-1906-5CEC-3F4FC95F83D1}"/>
              </a:ext>
            </a:extLst>
          </p:cNvPr>
          <p:cNvSpPr/>
          <p:nvPr/>
        </p:nvSpPr>
        <p:spPr>
          <a:xfrm>
            <a:off x="1375558" y="4783777"/>
            <a:ext cx="1341912" cy="4631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0745AA21-55FE-7B00-7DBA-986DB8AAF639}"/>
              </a:ext>
            </a:extLst>
          </p:cNvPr>
          <p:cNvSpPr/>
          <p:nvPr/>
        </p:nvSpPr>
        <p:spPr>
          <a:xfrm>
            <a:off x="2927185" y="2766377"/>
            <a:ext cx="3019839" cy="324920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C33CB5-3801-4824-D951-19138CF9F25C}"/>
              </a:ext>
            </a:extLst>
          </p:cNvPr>
          <p:cNvSpPr txBox="1"/>
          <p:nvPr/>
        </p:nvSpPr>
        <p:spPr>
          <a:xfrm>
            <a:off x="0" y="6581001"/>
            <a:ext cx="5947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Berkesi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., 2009 JRS, 2012 EPSL, 2019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ChemGeol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; Lange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lang="hu-H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dirty="0" err="1"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endParaRPr lang="hu-H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740F87-5A00-046D-441E-CC43D2314613}"/>
              </a:ext>
            </a:extLst>
          </p:cNvPr>
          <p:cNvSpPr txBox="1"/>
          <p:nvPr/>
        </p:nvSpPr>
        <p:spPr>
          <a:xfrm>
            <a:off x="8787858" y="1709954"/>
            <a:ext cx="32656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A Kárpát-Pannon régió mély eredetű szén-dioxid-</a:t>
            </a:r>
            <a:r>
              <a:rPr lang="hu-HU" dirty="0" err="1"/>
              <a:t>kigázosodásának</a:t>
            </a:r>
            <a:r>
              <a:rPr lang="hu-HU" dirty="0"/>
              <a:t> jobb megértése</a:t>
            </a:r>
          </a:p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diagram of a graph&#10;&#10;Description automatically generated">
            <a:extLst>
              <a:ext uri="{FF2B5EF4-FFF2-40B4-BE49-F238E27FC236}">
                <a16:creationId xmlns:a16="http://schemas.microsoft.com/office/drawing/2014/main" id="{C0B8B543-F676-A23F-1551-2F651179B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0216" y="3247290"/>
            <a:ext cx="2202750" cy="3011037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376CEE-C48B-34C1-1944-BAB78534B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12802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F727D-455E-D217-87D5-78270BB84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Hazai és nemzetközi beágyazottság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6D196-369D-C85E-8CF5-9B5D4D1BC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hu-HU" dirty="0"/>
          </a:p>
          <a:p>
            <a:r>
              <a:rPr lang="hu-HU" dirty="0"/>
              <a:t>MTA </a:t>
            </a:r>
            <a:r>
              <a:rPr lang="hu-HU" dirty="0" err="1"/>
              <a:t>FluidsByDepth</a:t>
            </a:r>
            <a:r>
              <a:rPr lang="hu-HU" dirty="0"/>
              <a:t> Lendület Kutatócsoport (fluidsbydepth.epss.hu)</a:t>
            </a:r>
          </a:p>
          <a:p>
            <a:r>
              <a:rPr lang="hu-HU" dirty="0"/>
              <a:t>University of Milan-</a:t>
            </a:r>
            <a:r>
              <a:rPr lang="hu-HU" dirty="0" err="1"/>
              <a:t>Bicocca</a:t>
            </a:r>
            <a:endParaRPr lang="hu-HU" dirty="0"/>
          </a:p>
          <a:p>
            <a:r>
              <a:rPr lang="hu-HU" dirty="0"/>
              <a:t>Az ECROFI közössége</a:t>
            </a:r>
          </a:p>
          <a:p>
            <a:r>
              <a:rPr lang="hu-HU" dirty="0"/>
              <a:t>University of Cambridge és Birmingham </a:t>
            </a:r>
          </a:p>
          <a:p>
            <a:r>
              <a:rPr lang="hu-HU" dirty="0"/>
              <a:t>Spanyol Geológiai Szolgálat és a CSIC</a:t>
            </a:r>
          </a:p>
          <a:p>
            <a:r>
              <a:rPr lang="hu-HU" dirty="0"/>
              <a:t>University of Kentucky, USA</a:t>
            </a:r>
          </a:p>
          <a:p>
            <a:r>
              <a:rPr lang="hu-HU" dirty="0"/>
              <a:t>Egyéb HUN-REN intézetek (EK, ATOMKI), </a:t>
            </a:r>
          </a:p>
          <a:p>
            <a:r>
              <a:rPr lang="hu-HU" dirty="0"/>
              <a:t>Szlovák Akadémia, </a:t>
            </a:r>
            <a:r>
              <a:rPr lang="hu-HU" dirty="0" err="1"/>
              <a:t>Babes</a:t>
            </a:r>
            <a:r>
              <a:rPr lang="hu-HU" dirty="0"/>
              <a:t>-Bolyai egyetem</a:t>
            </a:r>
          </a:p>
          <a:p>
            <a:r>
              <a:rPr lang="hu-HU" dirty="0" err="1"/>
              <a:t>GeoRessources</a:t>
            </a:r>
            <a:r>
              <a:rPr lang="hu-HU" dirty="0"/>
              <a:t> </a:t>
            </a:r>
            <a:r>
              <a:rPr lang="hu-HU" dirty="0" err="1"/>
              <a:t>Laboratoire</a:t>
            </a:r>
            <a:r>
              <a:rPr lang="hu-HU" dirty="0"/>
              <a:t> Nancy</a:t>
            </a:r>
          </a:p>
          <a:p>
            <a:r>
              <a:rPr lang="hu-HU" dirty="0"/>
              <a:t>Hazai egyetemek (ELTE, SZTE, PTE)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0AE05F-0E37-7FED-A617-5650E59F6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8583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6BCEF-7D21-2042-BF02-C4FE5992B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Nanopores</a:t>
            </a:r>
            <a:r>
              <a:rPr lang="hu-HU" dirty="0"/>
              <a:t> and </a:t>
            </a:r>
            <a:r>
              <a:rPr lang="hu-HU" dirty="0" err="1"/>
              <a:t>mantle</a:t>
            </a:r>
            <a:r>
              <a:rPr lang="hu-HU" dirty="0"/>
              <a:t> </a:t>
            </a:r>
            <a:r>
              <a:rPr lang="hu-HU" dirty="0" err="1"/>
              <a:t>degassing</a:t>
            </a:r>
            <a:endParaRPr lang="hu-H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0D70C-FD55-A795-922C-EB1A89466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D1704-6CE5-47F7-AD38-D3EF1AEC8A70}" type="slidenum">
              <a:rPr lang="hu-HU" smtClean="0"/>
              <a:t>9</a:t>
            </a:fld>
            <a:endParaRPr lang="hu-H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908F09-9CE3-864E-12B4-7EDB0849C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213" y="1752600"/>
            <a:ext cx="3123775" cy="47402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EF47F8-BC32-683E-388D-638887522B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360" y="2736046"/>
            <a:ext cx="6486543" cy="3926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4CAC41-6F40-7744-9371-B79FA69B99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295" y="1981200"/>
            <a:ext cx="6749100" cy="271811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17">
            <a:extLst>
              <a:ext uri="{FF2B5EF4-FFF2-40B4-BE49-F238E27FC236}">
                <a16:creationId xmlns:a16="http://schemas.microsoft.com/office/drawing/2014/main" id="{85E9B0FC-7B7B-F2A4-08A6-CE2131EC0A61}"/>
              </a:ext>
            </a:extLst>
          </p:cNvPr>
          <p:cNvSpPr txBox="1"/>
          <p:nvPr/>
        </p:nvSpPr>
        <p:spPr>
          <a:xfrm>
            <a:off x="108247" y="6477921"/>
            <a:ext cx="2892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Lange et </a:t>
            </a:r>
            <a:r>
              <a:rPr lang="hu-HU" dirty="0" err="1"/>
              <a:t>al</a:t>
            </a:r>
            <a:r>
              <a:rPr lang="hu-HU" dirty="0"/>
              <a:t>., 2026.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6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4130</TotalTime>
  <Words>513</Words>
  <Application>Microsoft Office PowerPoint</Application>
  <PresentationFormat>Widescreen</PresentationFormat>
  <Paragraphs>59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Office-téma</vt:lpstr>
      <vt:lpstr>Földtani CO2-gazdag fluidumok kigázosodása a Föld különböző mélységeiből</vt:lpstr>
      <vt:lpstr>Fluidumok jelentősége a Földön</vt:lpstr>
      <vt:lpstr>Hogyan kapcsolódik a mélyfluid a Föld felszínével?</vt:lpstr>
      <vt:lpstr>Mélyfluidumok és klíma- lehet kapcsolat?</vt:lpstr>
      <vt:lpstr>Mély fluidumok és szeizmicitás</vt:lpstr>
      <vt:lpstr>A HUN-REN FI monitorredszere </vt:lpstr>
      <vt:lpstr>A FluidsByDepth Lendület kutatócsoport céljai</vt:lpstr>
      <vt:lpstr>Hazai és nemzetközi beágyazottság</vt:lpstr>
      <vt:lpstr>Nanopores and mantle degassing</vt:lpstr>
      <vt:lpstr>Thank you for attention!</vt:lpstr>
      <vt:lpstr>Fluid inclusion systematics in Penninic greenschist samples from Szombathely-II well: evolution of gas leakage along a brittle fault zone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Szabóné André Karolina</dc:creator>
  <cp:lastModifiedBy>Berkesi Márta</cp:lastModifiedBy>
  <cp:revision>104</cp:revision>
  <dcterms:created xsi:type="dcterms:W3CDTF">2023-11-22T09:19:04Z</dcterms:created>
  <dcterms:modified xsi:type="dcterms:W3CDTF">2026-04-27T11:55:46Z</dcterms:modified>
</cp:coreProperties>
</file>