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26A7A-30D6-C5BD-629F-B44F7C785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BB091-631E-25A6-E9B5-7C8D509FA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67A12-C988-A25B-02CF-AB6C8DC8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12BFF-2CEF-3494-313E-6FF2957BE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16C05-FB07-9FBC-8348-3FEEE0170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5290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75489-D096-ACAA-5252-6E8D7270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8E1283-CAF8-7EAE-E34D-02443AE54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41719-1ED9-394C-9D34-51F98FA7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59567-68C6-3ABB-849E-275C3DCE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95E13-4A20-CC92-A167-C521EEBB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6031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0BBA7-C974-4686-21D0-A3949064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CCBAD0-5CE9-5755-7213-C9CF89710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5DF0F-649E-A35A-7037-F0DC6DC6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30CB6-104B-419E-0CCF-182A954C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34408-BDC8-AAAD-AD6D-27228A1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250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B45A-7E19-CDEE-442B-9E9103F3E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3DD66-DC36-126A-CCB4-CC2B194FB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F4E52-948A-F2BB-7078-8540C7D7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3BD36-D143-FE69-F4EC-BC093B55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0A560-1895-A4C2-9B0F-AB138B3E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262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C448-1303-52F6-B54F-A194A99B2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7BE1A-E77B-85DF-FF7F-422EB055C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44732-4693-197D-C0EE-CDAE2DE6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B6748-BA57-B069-E795-ED109BB12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8ACF4-ED70-5554-28CE-7ADCE878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9441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D52AE-32F3-743B-6831-7CF3D40E2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860D9-72EB-CA66-7E2B-6493350B1D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0F4ED-8C4E-CAE4-1721-2AD0F229C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6892D-1357-FC5B-C3DC-C40C15F4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38613-F6B5-F605-76AC-AD3A0224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DAAE0-0088-9DEB-F674-3AA9551B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2898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15989-48BC-6D37-8E1A-2121DF50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512D3-3DA8-7411-1FBD-D2F18BC7E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4D0E7-C4E5-0276-E615-62F28B1DB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3F4ADB-E026-B193-35A2-D64B6FF63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29934B-4ABC-66D9-B99B-822E238CC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D282EE-6BB4-D5A7-ACAE-FF4893A4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E5ACC-F728-EC72-A98B-62C52482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3BBEC0-1D9E-BE9E-5A12-5FD906E5D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134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8898-45A6-B258-86BE-AFDF61D3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8A4486-EEFA-A8C6-EE70-CE934A00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1B405-AAD6-8564-118D-CFB1D932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D9028-F9C7-C2CF-37B5-E3B39C7E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9964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AD4057-A0C9-F835-125D-592219EBC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0F77F5-DC94-10D3-9C54-09F5FA69B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4CDC1-18D2-3EE3-1801-6316705C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880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8F98-868D-A6D6-8A60-2A5B66ACC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A265C-ADA4-FE3F-32F4-73A97BC6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834AE-69BE-1242-903A-FC6842D1F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DCBD3-22F0-BA7B-24AD-7269A4FA8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FA18D-D944-B92D-E18E-945763768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355D4-BC02-05DA-27BE-8CE90C947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761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3265F-7790-D33C-1807-76AACA59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00B246-0C33-CD44-5DCC-5FEA18B550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745A39-6A9C-2DD5-F0FD-0788A7B34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AC1BB-B5E7-A94F-00D4-BDD10F5CB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85C03-CBBF-D99C-CDFF-750CA974C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E0121-BAD4-DCBC-3650-21F5F138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1179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8CBD6B-4A76-CEF2-7C50-366D3D83B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C7A35-1E8D-425D-31B5-E0CF7C474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A4232-8953-5F3E-1FB5-696ED60FB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561390-CAE1-47C3-8492-2CF9C006A363}" type="datetimeFigureOut">
              <a:rPr lang="en-DE" smtClean="0"/>
              <a:t>23/04/2026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99B8E-AC60-FB02-858F-7AC1E5D8D0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4C582-9E4E-B626-A6C6-2225ED1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66D5BB-E00D-4FDB-8258-1348E4F56A9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1367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8A6735D-D562-6DC7-A1A9-0BC51B2C5E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" y="4196512"/>
            <a:ext cx="12106275" cy="223737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hu-HU" dirty="0">
                <a:latin typeface="Garamond" panose="02020404030301010803" pitchFamily="18" charset="0"/>
              </a:rPr>
              <a:t>Együttműködések</a:t>
            </a:r>
            <a:endParaRPr lang="en-US" dirty="0">
              <a:latin typeface="Garamond" panose="02020404030301010803" pitchFamily="18" charset="0"/>
            </a:endParaRPr>
          </a:p>
          <a:p>
            <a:pPr algn="l"/>
            <a:br>
              <a:rPr lang="hu-HU" dirty="0">
                <a:latin typeface="Garamond" panose="02020404030301010803" pitchFamily="18" charset="0"/>
              </a:rPr>
            </a:br>
            <a:r>
              <a:rPr lang="hu-HU" b="1" dirty="0">
                <a:latin typeface="Garamond" panose="02020404030301010803" pitchFamily="18" charset="0"/>
              </a:rPr>
              <a:t>Berkesi Márta </a:t>
            </a:r>
            <a:r>
              <a:rPr lang="hu-HU" dirty="0">
                <a:latin typeface="Garamond" panose="02020404030301010803" pitchFamily="18" charset="0"/>
              </a:rPr>
              <a:t>(HUN-REN Földfizikai és Űrtudományi Kutatóintézet)</a:t>
            </a:r>
            <a:br>
              <a:rPr lang="hu-HU" dirty="0">
                <a:latin typeface="Garamond" panose="02020404030301010803" pitchFamily="18" charset="0"/>
              </a:rPr>
            </a:br>
            <a:r>
              <a:rPr lang="hu-HU" b="1" dirty="0">
                <a:latin typeface="Garamond" panose="02020404030301010803" pitchFamily="18" charset="0"/>
              </a:rPr>
              <a:t>Czir</a:t>
            </a:r>
            <a:r>
              <a:rPr lang="en-US" b="1" dirty="0">
                <a:latin typeface="Garamond" panose="02020404030301010803" pitchFamily="18" charset="0"/>
              </a:rPr>
              <a:t>o</a:t>
            </a:r>
            <a:r>
              <a:rPr lang="hu-HU" b="1" dirty="0">
                <a:latin typeface="Garamond" panose="02020404030301010803" pitchFamily="18" charset="0"/>
              </a:rPr>
              <a:t>k Lili</a:t>
            </a:r>
            <a:r>
              <a:rPr lang="hu-HU" dirty="0">
                <a:latin typeface="Garamond" panose="02020404030301010803" pitchFamily="18" charset="0"/>
              </a:rPr>
              <a:t> (Institut Jožef Stefan)</a:t>
            </a:r>
            <a:br>
              <a:rPr lang="hu-HU" dirty="0">
                <a:latin typeface="Garamond" panose="02020404030301010803" pitchFamily="18" charset="0"/>
              </a:rPr>
            </a:br>
            <a:r>
              <a:rPr lang="hu-HU" b="1" dirty="0">
                <a:latin typeface="Garamond" panose="02020404030301010803" pitchFamily="18" charset="0"/>
              </a:rPr>
              <a:t>Kuslits Lukács </a:t>
            </a:r>
            <a:r>
              <a:rPr lang="hu-HU" dirty="0">
                <a:latin typeface="Garamond" panose="02020404030301010803" pitchFamily="18" charset="0"/>
              </a:rPr>
              <a:t>(HUN-REN Földfizikai és Űrtudományi Kutatóintézet)</a:t>
            </a:r>
            <a:br>
              <a:rPr lang="hu-HU" dirty="0">
                <a:latin typeface="Garamond" panose="02020404030301010803" pitchFamily="18" charset="0"/>
              </a:rPr>
            </a:br>
            <a:r>
              <a:rPr lang="hu-HU" b="1" dirty="0">
                <a:latin typeface="Garamond" panose="02020404030301010803" pitchFamily="18" charset="0"/>
              </a:rPr>
              <a:t>Németh Károly </a:t>
            </a:r>
            <a:r>
              <a:rPr lang="hu-HU" dirty="0">
                <a:latin typeface="Garamond" panose="02020404030301010803" pitchFamily="18" charset="0"/>
              </a:rPr>
              <a:t>(HUN-REN Földfizikai és Űrtudományi Kutatóintézet, Szaúdi Geológiai Szolgálat)</a:t>
            </a:r>
            <a:br>
              <a:rPr lang="hu-HU" dirty="0">
                <a:latin typeface="Garamond" panose="02020404030301010803" pitchFamily="18" charset="0"/>
              </a:rPr>
            </a:br>
            <a:r>
              <a:rPr lang="hu-HU" b="1" dirty="0">
                <a:latin typeface="Garamond" panose="02020404030301010803" pitchFamily="18" charset="0"/>
              </a:rPr>
              <a:t>Sonja Aulbach </a:t>
            </a:r>
            <a:r>
              <a:rPr lang="hu-HU" dirty="0">
                <a:latin typeface="Garamond" panose="02020404030301010803" pitchFamily="18" charset="0"/>
              </a:rPr>
              <a:t>(Goethe-Universität Frankfurt)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56FF49-1225-DC09-0B15-9B30184DB073}"/>
              </a:ext>
            </a:extLst>
          </p:cNvPr>
          <p:cNvSpPr txBox="1"/>
          <p:nvPr/>
        </p:nvSpPr>
        <p:spPr>
          <a:xfrm>
            <a:off x="85726" y="1318227"/>
            <a:ext cx="1210627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latin typeface="Garamond" panose="02020404030301010803" pitchFamily="18" charset="0"/>
              </a:rPr>
              <a:t>Litoszféra kutatás köpenyxenolitok alkalmazásával</a:t>
            </a:r>
            <a:endParaRPr lang="en-US" sz="3200" b="1" dirty="0">
              <a:latin typeface="Garamond" panose="02020404030301010803" pitchFamily="18" charset="0"/>
            </a:endParaRPr>
          </a:p>
          <a:p>
            <a:pPr algn="ctr"/>
            <a:endParaRPr lang="en-US" sz="2800" b="1" dirty="0"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Garamond" panose="02020404030301010803" pitchFamily="18" charset="0"/>
              </a:rPr>
              <a:t>Patkó Levente</a:t>
            </a:r>
            <a:r>
              <a:rPr lang="en-US" sz="2800" baseline="30000" dirty="0">
                <a:latin typeface="Garamond" panose="02020404030301010803" pitchFamily="18" charset="0"/>
              </a:rPr>
              <a:t>1,2</a:t>
            </a:r>
          </a:p>
          <a:p>
            <a:endParaRPr lang="en-US" sz="2800" dirty="0">
              <a:latin typeface="Garamond" panose="02020404030301010803" pitchFamily="18" charset="0"/>
            </a:endParaRPr>
          </a:p>
          <a:p>
            <a:r>
              <a:rPr lang="en-US" sz="2800" baseline="30000" dirty="0">
                <a:latin typeface="Garamond" panose="02020404030301010803" pitchFamily="18" charset="0"/>
              </a:rPr>
              <a:t>1 </a:t>
            </a:r>
            <a:r>
              <a:rPr lang="en-US" sz="2800" dirty="0">
                <a:latin typeface="Garamond" panose="02020404030301010803" pitchFamily="18" charset="0"/>
              </a:rPr>
              <a:t>HUN-REN </a:t>
            </a:r>
            <a:r>
              <a:rPr lang="en-US" sz="2800" dirty="0" err="1">
                <a:latin typeface="Garamond" panose="02020404030301010803" pitchFamily="18" charset="0"/>
              </a:rPr>
              <a:t>Földfizikai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 err="1">
                <a:latin typeface="Garamond" panose="02020404030301010803" pitchFamily="18" charset="0"/>
              </a:rPr>
              <a:t>és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 err="1">
                <a:latin typeface="Garamond" panose="02020404030301010803" pitchFamily="18" charset="0"/>
              </a:rPr>
              <a:t>Űrtudományi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 err="1">
                <a:latin typeface="Garamond" panose="02020404030301010803" pitchFamily="18" charset="0"/>
              </a:rPr>
              <a:t>Kutatóintézet</a:t>
            </a:r>
            <a:endParaRPr lang="en-US" sz="2800" dirty="0">
              <a:latin typeface="Garamond" panose="02020404030301010803" pitchFamily="18" charset="0"/>
            </a:endParaRPr>
          </a:p>
          <a:p>
            <a:r>
              <a:rPr lang="en-US" sz="2800" baseline="30000" dirty="0">
                <a:latin typeface="Garamond" panose="02020404030301010803" pitchFamily="18" charset="0"/>
              </a:rPr>
              <a:t>2 </a:t>
            </a:r>
            <a:r>
              <a:rPr lang="en-US" sz="2800" dirty="0">
                <a:latin typeface="Garamond" panose="02020404030301010803" pitchFamily="18" charset="0"/>
              </a:rPr>
              <a:t>Goethe-Universität Frankfurt</a:t>
            </a:r>
          </a:p>
          <a:p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66D582-87EA-9A8B-98F2-C635452DAD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48" y="73829"/>
            <a:ext cx="1766409" cy="962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F74AA6-0035-A821-19D3-9451AC6AE8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95" y="321536"/>
            <a:ext cx="2144308" cy="7147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CD1C74-FED8-AB88-7A8F-5759F73766F9}"/>
              </a:ext>
            </a:extLst>
          </p:cNvPr>
          <p:cNvSpPr/>
          <p:nvPr/>
        </p:nvSpPr>
        <p:spPr>
          <a:xfrm>
            <a:off x="0" y="6418218"/>
            <a:ext cx="12192000" cy="439783"/>
          </a:xfrm>
          <a:prstGeom prst="rect">
            <a:avLst/>
          </a:prstGeom>
          <a:solidFill>
            <a:schemeClr val="tx2">
              <a:lumMod val="50000"/>
              <a:lumOff val="50000"/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CDC1AD-6FFF-1E79-2D61-7238718FA8DB}"/>
              </a:ext>
            </a:extLst>
          </p:cNvPr>
          <p:cNvSpPr txBox="1"/>
          <p:nvPr/>
        </p:nvSpPr>
        <p:spPr>
          <a:xfrm>
            <a:off x="0" y="6440028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Garamond" panose="02020404030301010803" pitchFamily="18" charset="0"/>
              </a:rPr>
              <a:t>Geológus-Geofizikus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Tehetségnap</a:t>
            </a:r>
            <a:r>
              <a:rPr lang="hu-HU" sz="2000" dirty="0">
                <a:latin typeface="Garamond" panose="02020404030301010803" pitchFamily="18" charset="0"/>
              </a:rPr>
              <a:t>, 202</a:t>
            </a:r>
            <a:r>
              <a:rPr lang="en-US" sz="2000" dirty="0">
                <a:latin typeface="Garamond" panose="02020404030301010803" pitchFamily="18" charset="0"/>
              </a:rPr>
              <a:t>6 </a:t>
            </a:r>
            <a:r>
              <a:rPr lang="hu-HU" sz="2000" dirty="0">
                <a:latin typeface="Garamond" panose="02020404030301010803" pitchFamily="18" charset="0"/>
              </a:rPr>
              <a:t>á</a:t>
            </a:r>
            <a:r>
              <a:rPr lang="en-US" sz="2000" dirty="0" err="1">
                <a:latin typeface="Garamond" panose="02020404030301010803" pitchFamily="18" charset="0"/>
              </a:rPr>
              <a:t>prilis</a:t>
            </a:r>
            <a:r>
              <a:rPr lang="en-US" sz="2000" dirty="0">
                <a:latin typeface="Garamond" panose="02020404030301010803" pitchFamily="18" charset="0"/>
              </a:rPr>
              <a:t> 27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en-US" sz="2000" dirty="0">
                <a:latin typeface="Garamond" panose="02020404030301010803" pitchFamily="18" charset="0"/>
              </a:rPr>
              <a:t>ELTE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95737D63-32AE-98C7-A9A3-709C640D2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714862"/>
              </p:ext>
            </p:extLst>
          </p:nvPr>
        </p:nvGraphicFramePr>
        <p:xfrm>
          <a:off x="433570" y="258133"/>
          <a:ext cx="2299840" cy="841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2646069" imgH="968364" progId="CorelDraw.Graphic.23">
                  <p:embed/>
                </p:oleObj>
              </mc:Choice>
              <mc:Fallback>
                <p:oleObj name="CorelDRAW" r:id="rId4" imgW="2646069" imgH="968364" progId="CorelDraw.Graphic.23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570" y="258133"/>
                        <a:ext cx="2299840" cy="8415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5680A859-5DB2-FDC0-D284-DE9EA77E52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650832"/>
              </p:ext>
            </p:extLst>
          </p:nvPr>
        </p:nvGraphicFramePr>
        <p:xfrm>
          <a:off x="9369094" y="197681"/>
          <a:ext cx="2600994" cy="962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3042068" imgH="1126154" progId="CorelDraw.Graphic.23">
                  <p:embed/>
                </p:oleObj>
              </mc:Choice>
              <mc:Fallback>
                <p:oleObj name="CorelDRAW" r:id="rId6" imgW="3042068" imgH="1126154" progId="CorelDraw.Graphic.2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69094" y="197681"/>
                        <a:ext cx="2600994" cy="9624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90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17388-8D28-8CD3-036E-E6635316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00920"/>
          </a:xfrm>
        </p:spPr>
        <p:txBody>
          <a:bodyPr/>
          <a:lstStyle/>
          <a:p>
            <a:pPr algn="ctr"/>
            <a:r>
              <a:rPr lang="hu-HU" dirty="0">
                <a:latin typeface="Garamond" panose="02020404030301010803" pitchFamily="18" charset="0"/>
              </a:rPr>
              <a:t>Litoszféra kutatás célkitűzései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93B8-DCCD-D0EC-04B8-C20D34C1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09675"/>
            <a:ext cx="12068175" cy="5648325"/>
          </a:xfrm>
        </p:spPr>
        <p:txBody>
          <a:bodyPr/>
          <a:lstStyle/>
          <a:p>
            <a:pPr marL="0" indent="0">
              <a:buNone/>
            </a:pPr>
            <a:r>
              <a:rPr lang="hu-HU" sz="3000" dirty="0">
                <a:latin typeface="Garamond" panose="02020404030301010803" pitchFamily="18" charset="0"/>
              </a:rPr>
              <a:t>Mélyföldtani folyamatok feltárása és azok felszíni hatásainak vizsgálata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b="1" dirty="0">
                <a:latin typeface="Garamond" panose="02020404030301010803" pitchFamily="18" charset="0"/>
              </a:rPr>
              <a:t>Nyersanyagok és erőforrások</a:t>
            </a:r>
            <a:endParaRPr lang="en-US" sz="3000" b="1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Természeti veszélyek megértése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Klímaváltozá</a:t>
            </a:r>
            <a:r>
              <a:rPr lang="en-US" sz="3000" dirty="0">
                <a:latin typeface="Garamond" panose="02020404030301010803" pitchFamily="18" charset="0"/>
              </a:rPr>
              <a:t>s, k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>
                <a:latin typeface="Garamond" panose="02020404030301010803" pitchFamily="18" charset="0"/>
              </a:rPr>
              <a:t>lcs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 err="1">
                <a:latin typeface="Garamond" panose="02020404030301010803" pitchFamily="18" charset="0"/>
              </a:rPr>
              <a:t>nhat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>
                <a:latin typeface="Garamond" panose="02020404030301010803" pitchFamily="18" charset="0"/>
              </a:rPr>
              <a:t>s m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>
                <a:latin typeface="Garamond" panose="02020404030301010803" pitchFamily="18" charset="0"/>
              </a:rPr>
              <a:t>s f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 err="1">
                <a:latin typeface="Garamond" panose="02020404030301010803" pitchFamily="18" charset="0"/>
              </a:rPr>
              <a:t>ldi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szf</a:t>
            </a:r>
            <a:r>
              <a:rPr lang="hu-HU" sz="3000" dirty="0">
                <a:latin typeface="Garamond" panose="02020404030301010803" pitchFamily="18" charset="0"/>
              </a:rPr>
              <a:t>é</a:t>
            </a:r>
            <a:r>
              <a:rPr lang="en-US" sz="3000" dirty="0">
                <a:latin typeface="Garamond" panose="02020404030301010803" pitchFamily="18" charset="0"/>
              </a:rPr>
              <a:t>r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 err="1">
                <a:latin typeface="Garamond" panose="02020404030301010803" pitchFamily="18" charset="0"/>
              </a:rPr>
              <a:t>kkal</a:t>
            </a: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5AAE57-5F40-030E-4A0A-FCCC21AC8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180" y="1806506"/>
            <a:ext cx="6047995" cy="359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08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6EB8C-1614-65B7-B6BF-43A02E5D9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F83BC-9A47-2936-FAA2-3816B8E2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00920"/>
          </a:xfrm>
        </p:spPr>
        <p:txBody>
          <a:bodyPr/>
          <a:lstStyle/>
          <a:p>
            <a:pPr algn="ctr"/>
            <a:r>
              <a:rPr lang="hu-HU" dirty="0">
                <a:latin typeface="Garamond" panose="02020404030301010803" pitchFamily="18" charset="0"/>
              </a:rPr>
              <a:t>Litoszféra kutatás célkitűzései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3A4CB-539A-FF1F-C230-3F2AC3B0C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09675"/>
            <a:ext cx="12068175" cy="5648325"/>
          </a:xfrm>
        </p:spPr>
        <p:txBody>
          <a:bodyPr/>
          <a:lstStyle/>
          <a:p>
            <a:pPr marL="0" indent="0">
              <a:buNone/>
            </a:pPr>
            <a:r>
              <a:rPr lang="hu-HU" sz="3000" dirty="0">
                <a:latin typeface="Garamond" panose="02020404030301010803" pitchFamily="18" charset="0"/>
              </a:rPr>
              <a:t>Mélyföldtani folyamatok feltárása és azok felszíni hatásainak vizsgálata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Nyersanyagok és erőforrások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b="1" dirty="0">
                <a:latin typeface="Garamond" panose="02020404030301010803" pitchFamily="18" charset="0"/>
              </a:rPr>
              <a:t>Természeti veszélyek megértése</a:t>
            </a:r>
            <a:endParaRPr lang="en-US" sz="3000" b="1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Klímaváltozá</a:t>
            </a:r>
            <a:r>
              <a:rPr lang="en-US" sz="3000" dirty="0">
                <a:latin typeface="Garamond" panose="02020404030301010803" pitchFamily="18" charset="0"/>
              </a:rPr>
              <a:t>s, k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>
                <a:latin typeface="Garamond" panose="02020404030301010803" pitchFamily="18" charset="0"/>
              </a:rPr>
              <a:t>lcs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 err="1">
                <a:latin typeface="Garamond" panose="02020404030301010803" pitchFamily="18" charset="0"/>
              </a:rPr>
              <a:t>nhat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>
                <a:latin typeface="Garamond" panose="02020404030301010803" pitchFamily="18" charset="0"/>
              </a:rPr>
              <a:t>s m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>
                <a:latin typeface="Garamond" panose="02020404030301010803" pitchFamily="18" charset="0"/>
              </a:rPr>
              <a:t>s f</a:t>
            </a:r>
            <a:r>
              <a:rPr lang="hu-HU" sz="3000" dirty="0">
                <a:latin typeface="Garamond" panose="02020404030301010803" pitchFamily="18" charset="0"/>
              </a:rPr>
              <a:t>ö</a:t>
            </a:r>
            <a:r>
              <a:rPr lang="en-US" sz="3000" dirty="0" err="1">
                <a:latin typeface="Garamond" panose="02020404030301010803" pitchFamily="18" charset="0"/>
              </a:rPr>
              <a:t>ldi</a:t>
            </a:r>
            <a:r>
              <a:rPr lang="en-US" sz="3000" dirty="0">
                <a:latin typeface="Garamond" panose="02020404030301010803" pitchFamily="18" charset="0"/>
              </a:rPr>
              <a:t> </a:t>
            </a:r>
            <a:r>
              <a:rPr lang="en-US" sz="3000" dirty="0" err="1">
                <a:latin typeface="Garamond" panose="02020404030301010803" pitchFamily="18" charset="0"/>
              </a:rPr>
              <a:t>szf</a:t>
            </a:r>
            <a:r>
              <a:rPr lang="hu-HU" sz="3000" dirty="0">
                <a:latin typeface="Garamond" panose="02020404030301010803" pitchFamily="18" charset="0"/>
              </a:rPr>
              <a:t>é</a:t>
            </a:r>
            <a:r>
              <a:rPr lang="en-US" sz="3000" dirty="0">
                <a:latin typeface="Garamond" panose="02020404030301010803" pitchFamily="18" charset="0"/>
              </a:rPr>
              <a:t>r</a:t>
            </a:r>
            <a:r>
              <a:rPr lang="hu-HU" sz="3000" dirty="0">
                <a:latin typeface="Garamond" panose="02020404030301010803" pitchFamily="18" charset="0"/>
              </a:rPr>
              <a:t>á</a:t>
            </a:r>
            <a:r>
              <a:rPr lang="en-US" sz="3000" dirty="0" err="1">
                <a:latin typeface="Garamond" panose="02020404030301010803" pitchFamily="18" charset="0"/>
              </a:rPr>
              <a:t>kkal</a:t>
            </a: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3F418-1BF0-CD09-1502-EE032878D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744" y="1694688"/>
            <a:ext cx="3304032" cy="504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54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F9D79-DDFF-A702-0CF5-7E52A4F7B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EB7F-F4E8-5C2D-6FA1-EF1DFEDC5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00920"/>
          </a:xfrm>
        </p:spPr>
        <p:txBody>
          <a:bodyPr/>
          <a:lstStyle/>
          <a:p>
            <a:pPr algn="ctr"/>
            <a:r>
              <a:rPr lang="hu-HU" dirty="0">
                <a:latin typeface="Garamond" panose="02020404030301010803" pitchFamily="18" charset="0"/>
              </a:rPr>
              <a:t>Litoszféra kutatás célkitűzései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3CE63-6CA3-F2CB-80B1-729221424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09675"/>
            <a:ext cx="12068175" cy="5648325"/>
          </a:xfrm>
        </p:spPr>
        <p:txBody>
          <a:bodyPr/>
          <a:lstStyle/>
          <a:p>
            <a:pPr marL="0" indent="0">
              <a:buNone/>
            </a:pPr>
            <a:r>
              <a:rPr lang="hu-HU" sz="3000" dirty="0">
                <a:latin typeface="Garamond" panose="02020404030301010803" pitchFamily="18" charset="0"/>
              </a:rPr>
              <a:t>Mélyföldtani folyamatok feltárása és azok felszíni hatásainak vizsgálata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Nyersanyagok és erőforrások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dirty="0">
                <a:latin typeface="Garamond" panose="02020404030301010803" pitchFamily="18" charset="0"/>
              </a:rPr>
              <a:t>Természeti veszélyek megértése</a:t>
            </a: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Garamond" panose="02020404030301010803" pitchFamily="18" charset="0"/>
            </a:endParaRPr>
          </a:p>
          <a:p>
            <a:pPr marL="514350" indent="-514350">
              <a:buAutoNum type="arabicPeriod"/>
            </a:pPr>
            <a:r>
              <a:rPr lang="hu-HU" sz="3000" b="1" dirty="0">
                <a:latin typeface="Garamond" panose="02020404030301010803" pitchFamily="18" charset="0"/>
              </a:rPr>
              <a:t>Klímaváltozá</a:t>
            </a:r>
            <a:r>
              <a:rPr lang="en-US" sz="3000" b="1" dirty="0">
                <a:latin typeface="Garamond" panose="02020404030301010803" pitchFamily="18" charset="0"/>
              </a:rPr>
              <a:t>s, k</a:t>
            </a:r>
            <a:r>
              <a:rPr lang="hu-HU" sz="3000" b="1" dirty="0">
                <a:latin typeface="Garamond" panose="02020404030301010803" pitchFamily="18" charset="0"/>
              </a:rPr>
              <a:t>ö</a:t>
            </a:r>
            <a:r>
              <a:rPr lang="en-US" sz="3000" b="1" dirty="0">
                <a:latin typeface="Garamond" panose="02020404030301010803" pitchFamily="18" charset="0"/>
              </a:rPr>
              <a:t>lcs</a:t>
            </a:r>
            <a:r>
              <a:rPr lang="hu-HU" sz="3000" b="1" dirty="0">
                <a:latin typeface="Garamond" panose="02020404030301010803" pitchFamily="18" charset="0"/>
              </a:rPr>
              <a:t>ö</a:t>
            </a:r>
            <a:r>
              <a:rPr lang="en-US" sz="3000" b="1" dirty="0" err="1">
                <a:latin typeface="Garamond" panose="02020404030301010803" pitchFamily="18" charset="0"/>
              </a:rPr>
              <a:t>nhat</a:t>
            </a:r>
            <a:r>
              <a:rPr lang="hu-HU" sz="3000" b="1" dirty="0">
                <a:latin typeface="Garamond" panose="02020404030301010803" pitchFamily="18" charset="0"/>
              </a:rPr>
              <a:t>á</a:t>
            </a:r>
            <a:r>
              <a:rPr lang="en-US" sz="3000" b="1" dirty="0">
                <a:latin typeface="Garamond" panose="02020404030301010803" pitchFamily="18" charset="0"/>
              </a:rPr>
              <a:t>s m</a:t>
            </a:r>
            <a:r>
              <a:rPr lang="hu-HU" sz="3000" b="1" dirty="0">
                <a:latin typeface="Garamond" panose="02020404030301010803" pitchFamily="18" charset="0"/>
              </a:rPr>
              <a:t>á</a:t>
            </a:r>
            <a:r>
              <a:rPr lang="en-US" sz="3000" b="1" dirty="0">
                <a:latin typeface="Garamond" panose="02020404030301010803" pitchFamily="18" charset="0"/>
              </a:rPr>
              <a:t>s f</a:t>
            </a:r>
            <a:r>
              <a:rPr lang="hu-HU" sz="3000" b="1" dirty="0">
                <a:latin typeface="Garamond" panose="02020404030301010803" pitchFamily="18" charset="0"/>
              </a:rPr>
              <a:t>ö</a:t>
            </a:r>
            <a:r>
              <a:rPr lang="en-US" sz="3000" b="1" dirty="0" err="1">
                <a:latin typeface="Garamond" panose="02020404030301010803" pitchFamily="18" charset="0"/>
              </a:rPr>
              <a:t>ldi</a:t>
            </a:r>
            <a:r>
              <a:rPr lang="en-US" sz="3000" b="1" dirty="0">
                <a:latin typeface="Garamond" panose="02020404030301010803" pitchFamily="18" charset="0"/>
              </a:rPr>
              <a:t> </a:t>
            </a:r>
            <a:r>
              <a:rPr lang="en-US" sz="3000" b="1" dirty="0" err="1">
                <a:latin typeface="Garamond" panose="02020404030301010803" pitchFamily="18" charset="0"/>
              </a:rPr>
              <a:t>szf</a:t>
            </a:r>
            <a:r>
              <a:rPr lang="hu-HU" sz="3000" b="1" dirty="0">
                <a:latin typeface="Garamond" panose="02020404030301010803" pitchFamily="18" charset="0"/>
              </a:rPr>
              <a:t>é</a:t>
            </a:r>
            <a:r>
              <a:rPr lang="en-US" sz="3000" b="1" dirty="0">
                <a:latin typeface="Garamond" panose="02020404030301010803" pitchFamily="18" charset="0"/>
              </a:rPr>
              <a:t>r</a:t>
            </a:r>
            <a:r>
              <a:rPr lang="hu-HU" sz="3000" b="1" dirty="0">
                <a:latin typeface="Garamond" panose="02020404030301010803" pitchFamily="18" charset="0"/>
              </a:rPr>
              <a:t>á</a:t>
            </a:r>
            <a:r>
              <a:rPr lang="en-US" sz="3000" b="1" dirty="0" err="1">
                <a:latin typeface="Garamond" panose="02020404030301010803" pitchFamily="18" charset="0"/>
              </a:rPr>
              <a:t>kkal</a:t>
            </a:r>
            <a:endParaRPr lang="en-US" sz="30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DE" dirty="0"/>
          </a:p>
        </p:txBody>
      </p:sp>
      <p:pic>
        <p:nvPicPr>
          <p:cNvPr id="4" name="VID_20240313_143507">
            <a:hlinkClick r:id="" action="ppaction://media"/>
            <a:extLst>
              <a:ext uri="{FF2B5EF4-FFF2-40B4-BE49-F238E27FC236}">
                <a16:creationId xmlns:a16="http://schemas.microsoft.com/office/drawing/2014/main" id="{6862E8BB-D4E0-7331-790B-FD35D00AD7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08513" y="1775500"/>
            <a:ext cx="2636322" cy="46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705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8BD74-0176-737F-C5BF-792D1917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8419" y="111245"/>
            <a:ext cx="6503581" cy="1325563"/>
          </a:xfrm>
        </p:spPr>
        <p:txBody>
          <a:bodyPr/>
          <a:lstStyle/>
          <a:p>
            <a:pPr algn="ctr"/>
            <a:r>
              <a:rPr lang="hu-HU" dirty="0">
                <a:latin typeface="Garamond" panose="02020404030301010803" pitchFamily="18" charset="0"/>
              </a:rPr>
              <a:t>Modern mérési módszerek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38E2F1-3A62-36F0-5553-58EF7A93FAC5}"/>
              </a:ext>
            </a:extLst>
          </p:cNvPr>
          <p:cNvSpPr txBox="1">
            <a:spLocks/>
          </p:cNvSpPr>
          <p:nvPr/>
        </p:nvSpPr>
        <p:spPr>
          <a:xfrm>
            <a:off x="0" y="304490"/>
            <a:ext cx="6096000" cy="963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>
                <a:latin typeface="Garamond" panose="02020404030301010803" pitchFamily="18" charset="0"/>
              </a:rPr>
              <a:t>Különleges anyagok</a:t>
            </a:r>
            <a:endParaRPr lang="en-DE" dirty="0">
              <a:latin typeface="Garamond" panose="020204040303010108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16099A-B2A0-2268-A150-C97B55BA1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62" y="1154980"/>
            <a:ext cx="4360276" cy="2763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B40916-C312-B2CE-E771-93F87DC0E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316" y="1149285"/>
            <a:ext cx="4153786" cy="5538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9F1B04-F925-31DD-F4CB-4B2491F92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08" y="3984327"/>
            <a:ext cx="3879496" cy="312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2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328D27-7B3B-5129-1521-4DF9F9D03BF9}"/>
              </a:ext>
            </a:extLst>
          </p:cNvPr>
          <p:cNvSpPr txBox="1"/>
          <p:nvPr/>
        </p:nvSpPr>
        <p:spPr>
          <a:xfrm>
            <a:off x="0" y="19540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>
                <a:latin typeface="Garamond" panose="02020404030301010803" pitchFamily="18" charset="0"/>
              </a:rPr>
              <a:t>Témakiírások</a:t>
            </a:r>
            <a:endParaRPr lang="en-DE" sz="4400" dirty="0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E3A57-CB00-0E9C-D916-1E6BE49AA255}"/>
              </a:ext>
            </a:extLst>
          </p:cNvPr>
          <p:cNvSpPr txBox="1"/>
          <p:nvPr/>
        </p:nvSpPr>
        <p:spPr>
          <a:xfrm>
            <a:off x="380114" y="2583989"/>
            <a:ext cx="4978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Garamond" panose="02020404030301010803" pitchFamily="18" charset="0"/>
              </a:rPr>
              <a:t>Bazaltokban lévő piroxenit xenolitok víztartalmának vizsgálata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A0FED6-5C51-463A-05D0-469143AC7815}"/>
              </a:ext>
            </a:extLst>
          </p:cNvPr>
          <p:cNvSpPr txBox="1"/>
          <p:nvPr/>
        </p:nvSpPr>
        <p:spPr>
          <a:xfrm>
            <a:off x="6096000" y="1394406"/>
            <a:ext cx="579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effectLst/>
                <a:latin typeface="Garamond" panose="02020404030301010803" pitchFamily="18" charset="0"/>
              </a:rPr>
              <a:t>A Füzes-tó (Bakony–Balaton-felvidéki vulkáni terület) xenolitjainak petrográfiai vizsgálata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C796E-B7A9-A988-3CF2-6D4619D7047D}"/>
              </a:ext>
            </a:extLst>
          </p:cNvPr>
          <p:cNvSpPr txBox="1"/>
          <p:nvPr/>
        </p:nvSpPr>
        <p:spPr>
          <a:xfrm>
            <a:off x="380114" y="1394407"/>
            <a:ext cx="5715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effectLst/>
                <a:latin typeface="Garamond" panose="02020404030301010803" pitchFamily="18" charset="0"/>
              </a:rPr>
              <a:t>A Kárpát–Pannon régió felső köpeny xenolitjainak statisztikai és genetikai vizsgálata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A973B-68FD-100D-1E31-E269749D1BDD}"/>
              </a:ext>
            </a:extLst>
          </p:cNvPr>
          <p:cNvSpPr txBox="1"/>
          <p:nvPr/>
        </p:nvSpPr>
        <p:spPr>
          <a:xfrm>
            <a:off x="6094228" y="2583989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effectLst/>
                <a:latin typeface="Garamond" panose="02020404030301010803" pitchFamily="18" charset="0"/>
              </a:rPr>
              <a:t>Kőzetminták víztartalmának vizsgálata a Prof. Dan Schulze gyűjteményből kiválasztott köpenymintákon</a:t>
            </a:r>
            <a:endParaRPr lang="en-DE" dirty="0">
              <a:latin typeface="Garamond" panose="020204040303010108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910F13-0343-B8B3-98FF-C387269E9B1A}"/>
              </a:ext>
            </a:extLst>
          </p:cNvPr>
          <p:cNvSpPr txBox="1"/>
          <p:nvPr/>
        </p:nvSpPr>
        <p:spPr>
          <a:xfrm>
            <a:off x="-1771" y="4936149"/>
            <a:ext cx="12191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patko.levente@epss.hun-ren.hu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4EB69C-4F57-1697-AD65-E7EF336F3A35}"/>
              </a:ext>
            </a:extLst>
          </p:cNvPr>
          <p:cNvSpPr txBox="1"/>
          <p:nvPr/>
        </p:nvSpPr>
        <p:spPr>
          <a:xfrm>
            <a:off x="1" y="3958442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>
                <a:latin typeface="Garamond" panose="02020404030301010803" pitchFamily="18" charset="0"/>
              </a:rPr>
              <a:t>https://epss.hun-ren.hu/</a:t>
            </a:r>
            <a:endParaRPr lang="en-DE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92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255</Words>
  <Application>Microsoft Office PowerPoint</Application>
  <PresentationFormat>Widescreen</PresentationFormat>
  <Paragraphs>54</Paragraphs>
  <Slides>6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Garamond</vt:lpstr>
      <vt:lpstr>Office Theme</vt:lpstr>
      <vt:lpstr>CorelDRAW</vt:lpstr>
      <vt:lpstr>PowerPoint Presentation</vt:lpstr>
      <vt:lpstr>Litoszféra kutatás célkitűzései</vt:lpstr>
      <vt:lpstr>Litoszféra kutatás célkitűzései</vt:lpstr>
      <vt:lpstr>Litoszféra kutatás célkitűzései</vt:lpstr>
      <vt:lpstr>Modern mérési módszerek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Levente Patko</dc:creator>
  <cp:lastModifiedBy>Levente Patko</cp:lastModifiedBy>
  <cp:revision>9</cp:revision>
  <dcterms:created xsi:type="dcterms:W3CDTF">2026-04-23T10:04:03Z</dcterms:created>
  <dcterms:modified xsi:type="dcterms:W3CDTF">2026-04-23T12:47:38Z</dcterms:modified>
</cp:coreProperties>
</file>